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5143500" cx="9144000"/>
  <p:notesSz cx="6858000" cy="9144000"/>
  <p:embeddedFontLst>
    <p:embeddedFont>
      <p:font typeface="Titillium Web"/>
      <p:regular r:id="rId21"/>
      <p:bold r:id="rId22"/>
      <p:italic r:id="rId23"/>
      <p:boldItalic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font" Target="fonts/TitilliumWeb-bold.fntdata"/><Relationship Id="rId10" Type="http://schemas.openxmlformats.org/officeDocument/2006/relationships/slide" Target="slides/slide5.xml"/><Relationship Id="rId21" Type="http://schemas.openxmlformats.org/officeDocument/2006/relationships/font" Target="fonts/TitilliumWeb-regular.fntdata"/><Relationship Id="rId13" Type="http://schemas.openxmlformats.org/officeDocument/2006/relationships/slide" Target="slides/slide8.xml"/><Relationship Id="rId24" Type="http://schemas.openxmlformats.org/officeDocument/2006/relationships/font" Target="fonts/TitilliumWeb-boldItalic.fntdata"/><Relationship Id="rId12" Type="http://schemas.openxmlformats.org/officeDocument/2006/relationships/slide" Target="slides/slide7.xml"/><Relationship Id="rId23" Type="http://schemas.openxmlformats.org/officeDocument/2006/relationships/font" Target="fonts/TitilliumWeb-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fc19cea277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fc19cea277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fc19cea277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fc19cea277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fb4357c0aa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fb4357c0aa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fc19cea277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fc19cea277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fc19cea277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fc19cea277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fb4357c0aa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fb4357c0aa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fb4357c0aa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fb4357c0aa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fb4357c0aa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fb4357c0aa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fc19cea27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fc19cea27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fb4357c0aa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fb4357c0aa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fb4357c0aa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fb4357c0aa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fc19cea277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fc19cea277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fc19cea277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fc19cea277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fb4357c0aa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fb4357c0aa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it"/>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4.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4.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4.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453357"/>
            <a:ext cx="9144000" cy="5596856"/>
          </a:xfrm>
          <a:prstGeom prst="rect">
            <a:avLst/>
          </a:prstGeom>
          <a:noFill/>
          <a:ln>
            <a:noFill/>
          </a:ln>
        </p:spPr>
      </p:pic>
      <p:sp>
        <p:nvSpPr>
          <p:cNvPr id="55" name="Google Shape;55;p13"/>
          <p:cNvSpPr txBox="1"/>
          <p:nvPr/>
        </p:nvSpPr>
        <p:spPr>
          <a:xfrm>
            <a:off x="1494575" y="2645600"/>
            <a:ext cx="6488400" cy="1416000"/>
          </a:xfrm>
          <a:prstGeom prst="rect">
            <a:avLst/>
          </a:prstGeom>
          <a:solidFill>
            <a:srgbClr val="6FA8DC"/>
          </a:solidFill>
          <a:ln>
            <a:noFill/>
          </a:ln>
        </p:spPr>
        <p:txBody>
          <a:bodyPr anchorCtr="0" anchor="t" bIns="91425" lIns="91425" spcFirstLastPara="1" rIns="91425" wrap="square" tIns="91425">
            <a:spAutoFit/>
          </a:bodyPr>
          <a:lstStyle/>
          <a:p>
            <a:pPr indent="0" lvl="0" marL="0" rtl="0" algn="ctr">
              <a:lnSpc>
                <a:spcPct val="100000"/>
              </a:lnSpc>
              <a:spcBef>
                <a:spcPts val="0"/>
              </a:spcBef>
              <a:spcAft>
                <a:spcPts val="0"/>
              </a:spcAft>
              <a:buNone/>
            </a:pPr>
            <a:r>
              <a:rPr lang="it" sz="4800">
                <a:solidFill>
                  <a:srgbClr val="EFEFEF"/>
                </a:solidFill>
                <a:latin typeface="Titillium Web"/>
                <a:ea typeface="Titillium Web"/>
                <a:cs typeface="Titillium Web"/>
                <a:sym typeface="Titillium Web"/>
              </a:rPr>
              <a:t>Open data al metro</a:t>
            </a:r>
            <a:r>
              <a:rPr baseline="30000" lang="it" sz="4800">
                <a:solidFill>
                  <a:srgbClr val="EFEFEF"/>
                </a:solidFill>
                <a:latin typeface="Titillium Web"/>
                <a:ea typeface="Titillium Web"/>
                <a:cs typeface="Titillium Web"/>
                <a:sym typeface="Titillium Web"/>
              </a:rPr>
              <a:t>3</a:t>
            </a:r>
            <a:endParaRPr sz="4800">
              <a:solidFill>
                <a:srgbClr val="EFEFEF"/>
              </a:solidFill>
              <a:latin typeface="Titillium Web"/>
              <a:ea typeface="Titillium Web"/>
              <a:cs typeface="Titillium Web"/>
              <a:sym typeface="Titillium Web"/>
            </a:endParaRPr>
          </a:p>
          <a:p>
            <a:pPr indent="0" lvl="0" marL="0" rtl="0" algn="ctr">
              <a:lnSpc>
                <a:spcPct val="100000"/>
              </a:lnSpc>
              <a:spcBef>
                <a:spcPts val="0"/>
              </a:spcBef>
              <a:spcAft>
                <a:spcPts val="0"/>
              </a:spcAft>
              <a:buNone/>
            </a:pPr>
            <a:r>
              <a:rPr lang="it" sz="3200">
                <a:solidFill>
                  <a:srgbClr val="EFEFEF"/>
                </a:solidFill>
                <a:latin typeface="Titillium Web"/>
                <a:ea typeface="Titillium Web"/>
                <a:cs typeface="Titillium Web"/>
                <a:sym typeface="Titillium Web"/>
              </a:rPr>
              <a:t>Tavolo Mobilità studentesca</a:t>
            </a:r>
            <a:endParaRPr sz="3200">
              <a:solidFill>
                <a:srgbClr val="EFEFEF"/>
              </a:solidFill>
              <a:latin typeface="Titillium Web"/>
              <a:ea typeface="Titillium Web"/>
              <a:cs typeface="Titillium Web"/>
              <a:sym typeface="Titillium Web"/>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grpSp>
        <p:nvGrpSpPr>
          <p:cNvPr id="128" name="Google Shape;128;p22"/>
          <p:cNvGrpSpPr/>
          <p:nvPr/>
        </p:nvGrpSpPr>
        <p:grpSpPr>
          <a:xfrm>
            <a:off x="0" y="-6600"/>
            <a:ext cx="9143999" cy="1328800"/>
            <a:chOff x="0" y="-6600"/>
            <a:chExt cx="9143999" cy="1328800"/>
          </a:xfrm>
        </p:grpSpPr>
        <p:pic>
          <p:nvPicPr>
            <p:cNvPr id="129" name="Google Shape;129;p22"/>
            <p:cNvPicPr preferRelativeResize="0"/>
            <p:nvPr/>
          </p:nvPicPr>
          <p:blipFill>
            <a:blip r:embed="rId3">
              <a:alphaModFix/>
            </a:blip>
            <a:stretch>
              <a:fillRect/>
            </a:stretch>
          </p:blipFill>
          <p:spPr>
            <a:xfrm>
              <a:off x="0" y="-6600"/>
              <a:ext cx="9143999" cy="1307830"/>
            </a:xfrm>
            <a:prstGeom prst="rect">
              <a:avLst/>
            </a:prstGeom>
            <a:noFill/>
            <a:ln>
              <a:noFill/>
            </a:ln>
          </p:spPr>
        </p:pic>
        <p:sp>
          <p:nvSpPr>
            <p:cNvPr id="130" name="Google Shape;130;p22"/>
            <p:cNvSpPr txBox="1"/>
            <p:nvPr/>
          </p:nvSpPr>
          <p:spPr>
            <a:xfrm>
              <a:off x="1137475" y="860500"/>
              <a:ext cx="3810000" cy="461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it" sz="1800">
                  <a:solidFill>
                    <a:srgbClr val="578CCA"/>
                  </a:solidFill>
                  <a:latin typeface="Titillium Web"/>
                  <a:ea typeface="Titillium Web"/>
                  <a:cs typeface="Titillium Web"/>
                  <a:sym typeface="Titillium Web"/>
                </a:rPr>
                <a:t>Open data al metro</a:t>
              </a:r>
              <a:r>
                <a:rPr b="1" baseline="30000" lang="it" sz="1800">
                  <a:solidFill>
                    <a:srgbClr val="578CCA"/>
                  </a:solidFill>
                  <a:latin typeface="Titillium Web"/>
                  <a:ea typeface="Titillium Web"/>
                  <a:cs typeface="Titillium Web"/>
                  <a:sym typeface="Titillium Web"/>
                </a:rPr>
                <a:t>3</a:t>
              </a:r>
              <a:endParaRPr b="1" sz="1800">
                <a:solidFill>
                  <a:srgbClr val="578CCA"/>
                </a:solidFill>
              </a:endParaRPr>
            </a:p>
          </p:txBody>
        </p:sp>
      </p:grpSp>
      <p:sp>
        <p:nvSpPr>
          <p:cNvPr id="131" name="Google Shape;131;p22"/>
          <p:cNvSpPr txBox="1"/>
          <p:nvPr/>
        </p:nvSpPr>
        <p:spPr>
          <a:xfrm>
            <a:off x="684700" y="1932600"/>
            <a:ext cx="8169600" cy="2747400"/>
          </a:xfrm>
          <a:prstGeom prst="rect">
            <a:avLst/>
          </a:prstGeom>
          <a:noFill/>
          <a:ln>
            <a:noFill/>
          </a:ln>
        </p:spPr>
        <p:txBody>
          <a:bodyPr anchorCtr="0" anchor="t" bIns="91425" lIns="91425" spcFirstLastPara="1" rIns="91425" wrap="square" tIns="91425">
            <a:spAutoFit/>
          </a:bodyPr>
          <a:lstStyle/>
          <a:p>
            <a:pPr indent="0" lvl="0" marL="0" rtl="0" algn="l">
              <a:spcBef>
                <a:spcPts val="1000"/>
              </a:spcBef>
              <a:spcAft>
                <a:spcPts val="0"/>
              </a:spcAft>
              <a:buNone/>
            </a:pPr>
            <a:r>
              <a:rPr b="1" lang="it">
                <a:solidFill>
                  <a:srgbClr val="2B80E6"/>
                </a:solidFill>
                <a:latin typeface="Titillium Web"/>
                <a:ea typeface="Titillium Web"/>
                <a:cs typeface="Titillium Web"/>
                <a:sym typeface="Titillium Web"/>
              </a:rPr>
              <a:t>Attività svolte</a:t>
            </a:r>
            <a:endParaRPr b="1">
              <a:solidFill>
                <a:srgbClr val="2B80E6"/>
              </a:solidFill>
              <a:latin typeface="Titillium Web"/>
              <a:ea typeface="Titillium Web"/>
              <a:cs typeface="Titillium Web"/>
              <a:sym typeface="Titillium Web"/>
            </a:endParaRPr>
          </a:p>
          <a:p>
            <a:pPr indent="0" lvl="0" marL="457200" rtl="0" algn="just">
              <a:lnSpc>
                <a:spcPct val="150000"/>
              </a:lnSpc>
              <a:spcBef>
                <a:spcPts val="0"/>
              </a:spcBef>
              <a:spcAft>
                <a:spcPts val="0"/>
              </a:spcAft>
              <a:buNone/>
            </a:pPr>
            <a:r>
              <a:t/>
            </a:r>
            <a:endParaRPr b="1">
              <a:solidFill>
                <a:srgbClr val="2B80E6"/>
              </a:solidFill>
              <a:latin typeface="Titillium Web"/>
              <a:ea typeface="Titillium Web"/>
              <a:cs typeface="Titillium Web"/>
              <a:sym typeface="Titillium Web"/>
            </a:endParaRPr>
          </a:p>
          <a:p>
            <a:pPr indent="-298450" lvl="0" marL="457200" rtl="0" algn="just">
              <a:lnSpc>
                <a:spcPct val="150000"/>
              </a:lnSpc>
              <a:spcBef>
                <a:spcPts val="0"/>
              </a:spcBef>
              <a:spcAft>
                <a:spcPts val="0"/>
              </a:spcAft>
              <a:buClr>
                <a:schemeClr val="dk1"/>
              </a:buClr>
              <a:buSzPts val="1100"/>
              <a:buFont typeface="Titillium Web"/>
              <a:buAutoNum type="arabicPeriod"/>
            </a:pPr>
            <a:r>
              <a:rPr b="1" lang="it" sz="1100">
                <a:solidFill>
                  <a:schemeClr val="dk1"/>
                </a:solidFill>
                <a:latin typeface="Titillium Web"/>
                <a:ea typeface="Titillium Web"/>
                <a:cs typeface="Titillium Web"/>
                <a:sym typeface="Titillium Web"/>
              </a:rPr>
              <a:t>Dataset Interni CM - </a:t>
            </a:r>
            <a:r>
              <a:rPr b="1" lang="it" sz="1000">
                <a:solidFill>
                  <a:schemeClr val="dk1"/>
                </a:solidFill>
                <a:latin typeface="Titillium Web"/>
                <a:ea typeface="Titillium Web"/>
                <a:cs typeface="Titillium Web"/>
                <a:sym typeface="Titillium Web"/>
              </a:rPr>
              <a:t>Scuole secondarie di secondo grado: </a:t>
            </a:r>
            <a:r>
              <a:rPr lang="it" sz="1100">
                <a:solidFill>
                  <a:srgbClr val="434343"/>
                </a:solidFill>
                <a:latin typeface="Titillium Web"/>
                <a:ea typeface="Titillium Web"/>
                <a:cs typeface="Titillium Web"/>
                <a:sym typeface="Titillium Web"/>
              </a:rPr>
              <a:t>Necessità di identificare univocamente l’istituto principale con le varie sedi (plessi) che lo compongono, sia da un punto di vista geografico (geo localizzazione) al fine di risalire alla matrice o/d dei percorsi di mobilità, sia da un punto di vista cespite (manutenzione, consumi ecc.)</a:t>
            </a:r>
            <a:endParaRPr sz="1100">
              <a:solidFill>
                <a:srgbClr val="434343"/>
              </a:solidFill>
              <a:latin typeface="Titillium Web"/>
              <a:ea typeface="Titillium Web"/>
              <a:cs typeface="Titillium Web"/>
              <a:sym typeface="Titillium Web"/>
            </a:endParaRPr>
          </a:p>
          <a:p>
            <a:pPr indent="0" lvl="0" marL="457200" rtl="0" algn="just">
              <a:lnSpc>
                <a:spcPct val="150000"/>
              </a:lnSpc>
              <a:spcBef>
                <a:spcPts val="0"/>
              </a:spcBef>
              <a:spcAft>
                <a:spcPts val="0"/>
              </a:spcAft>
              <a:buNone/>
            </a:pPr>
            <a:r>
              <a:rPr lang="it" sz="1100">
                <a:solidFill>
                  <a:srgbClr val="434343"/>
                </a:solidFill>
                <a:latin typeface="Titillium Web"/>
                <a:ea typeface="Titillium Web"/>
                <a:cs typeface="Titillium Web"/>
                <a:sym typeface="Titillium Web"/>
              </a:rPr>
              <a:t>L’identificazione dell’edificio è altresì necessaria per la costruzione del piano di dimensionamento scolastico regionale.</a:t>
            </a:r>
            <a:endParaRPr sz="1100">
              <a:solidFill>
                <a:srgbClr val="434343"/>
              </a:solidFill>
              <a:latin typeface="Titillium Web"/>
              <a:ea typeface="Titillium Web"/>
              <a:cs typeface="Titillium Web"/>
              <a:sym typeface="Titillium Web"/>
            </a:endParaRPr>
          </a:p>
          <a:p>
            <a:pPr indent="0" lvl="0" marL="914400" rtl="0" algn="just">
              <a:lnSpc>
                <a:spcPct val="150000"/>
              </a:lnSpc>
              <a:spcBef>
                <a:spcPts val="1200"/>
              </a:spcBef>
              <a:spcAft>
                <a:spcPts val="0"/>
              </a:spcAft>
              <a:buNone/>
            </a:pPr>
            <a:r>
              <a:t/>
            </a:r>
            <a:endParaRPr b="1" sz="1000">
              <a:solidFill>
                <a:schemeClr val="dk1"/>
              </a:solidFill>
              <a:latin typeface="Titillium Web"/>
              <a:ea typeface="Titillium Web"/>
              <a:cs typeface="Titillium Web"/>
              <a:sym typeface="Titillium Web"/>
            </a:endParaRPr>
          </a:p>
          <a:p>
            <a:pPr indent="0" lvl="0" marL="0" rtl="0" algn="just">
              <a:lnSpc>
                <a:spcPct val="150000"/>
              </a:lnSpc>
              <a:spcBef>
                <a:spcPts val="200"/>
              </a:spcBef>
              <a:spcAft>
                <a:spcPts val="0"/>
              </a:spcAft>
              <a:buNone/>
            </a:pPr>
            <a:r>
              <a:t/>
            </a:r>
            <a:endParaRPr sz="1100">
              <a:solidFill>
                <a:schemeClr val="dk1"/>
              </a:solidFill>
              <a:latin typeface="Titillium Web"/>
              <a:ea typeface="Titillium Web"/>
              <a:cs typeface="Titillium Web"/>
              <a:sym typeface="Titillium Web"/>
            </a:endParaRPr>
          </a:p>
          <a:p>
            <a:pPr indent="0" lvl="0" marL="0" rtl="0" algn="l">
              <a:spcBef>
                <a:spcPts val="1000"/>
              </a:spcBef>
              <a:spcAft>
                <a:spcPts val="0"/>
              </a:spcAft>
              <a:buNone/>
            </a:pPr>
            <a:r>
              <a:t/>
            </a:r>
            <a:endParaRPr b="1">
              <a:solidFill>
                <a:srgbClr val="2B80E6"/>
              </a:solidFill>
              <a:latin typeface="Titillium Web"/>
              <a:ea typeface="Titillium Web"/>
              <a:cs typeface="Titillium Web"/>
              <a:sym typeface="Titillium Web"/>
            </a:endParaRPr>
          </a:p>
        </p:txBody>
      </p:sp>
      <p:pic>
        <p:nvPicPr>
          <p:cNvPr id="132" name="Google Shape;132;p22"/>
          <p:cNvPicPr preferRelativeResize="0"/>
          <p:nvPr/>
        </p:nvPicPr>
        <p:blipFill>
          <a:blip r:embed="rId4">
            <a:alphaModFix/>
          </a:blip>
          <a:stretch>
            <a:fillRect/>
          </a:stretch>
        </p:blipFill>
        <p:spPr>
          <a:xfrm>
            <a:off x="1214625" y="3530500"/>
            <a:ext cx="5979376" cy="1470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grpSp>
        <p:nvGrpSpPr>
          <p:cNvPr id="137" name="Google Shape;137;p23"/>
          <p:cNvGrpSpPr/>
          <p:nvPr/>
        </p:nvGrpSpPr>
        <p:grpSpPr>
          <a:xfrm>
            <a:off x="0" y="-6600"/>
            <a:ext cx="9143999" cy="1328800"/>
            <a:chOff x="0" y="-6600"/>
            <a:chExt cx="9143999" cy="1328800"/>
          </a:xfrm>
        </p:grpSpPr>
        <p:pic>
          <p:nvPicPr>
            <p:cNvPr id="138" name="Google Shape;138;p23"/>
            <p:cNvPicPr preferRelativeResize="0"/>
            <p:nvPr/>
          </p:nvPicPr>
          <p:blipFill>
            <a:blip r:embed="rId3">
              <a:alphaModFix/>
            </a:blip>
            <a:stretch>
              <a:fillRect/>
            </a:stretch>
          </p:blipFill>
          <p:spPr>
            <a:xfrm>
              <a:off x="0" y="-6600"/>
              <a:ext cx="9143999" cy="1307830"/>
            </a:xfrm>
            <a:prstGeom prst="rect">
              <a:avLst/>
            </a:prstGeom>
            <a:noFill/>
            <a:ln>
              <a:noFill/>
            </a:ln>
          </p:spPr>
        </p:pic>
        <p:sp>
          <p:nvSpPr>
            <p:cNvPr id="139" name="Google Shape;139;p23"/>
            <p:cNvSpPr txBox="1"/>
            <p:nvPr/>
          </p:nvSpPr>
          <p:spPr>
            <a:xfrm>
              <a:off x="1137475" y="860500"/>
              <a:ext cx="3810000" cy="461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it" sz="1800">
                  <a:solidFill>
                    <a:srgbClr val="578CCA"/>
                  </a:solidFill>
                  <a:latin typeface="Titillium Web"/>
                  <a:ea typeface="Titillium Web"/>
                  <a:cs typeface="Titillium Web"/>
                  <a:sym typeface="Titillium Web"/>
                </a:rPr>
                <a:t>Open data al metro</a:t>
              </a:r>
              <a:r>
                <a:rPr b="1" baseline="30000" lang="it" sz="1800">
                  <a:solidFill>
                    <a:srgbClr val="578CCA"/>
                  </a:solidFill>
                  <a:latin typeface="Titillium Web"/>
                  <a:ea typeface="Titillium Web"/>
                  <a:cs typeface="Titillium Web"/>
                  <a:sym typeface="Titillium Web"/>
                </a:rPr>
                <a:t>3</a:t>
              </a:r>
              <a:endParaRPr b="1" sz="1800">
                <a:solidFill>
                  <a:srgbClr val="578CCA"/>
                </a:solidFill>
              </a:endParaRPr>
            </a:p>
          </p:txBody>
        </p:sp>
      </p:grpSp>
      <p:sp>
        <p:nvSpPr>
          <p:cNvPr id="140" name="Google Shape;140;p23"/>
          <p:cNvSpPr txBox="1"/>
          <p:nvPr/>
        </p:nvSpPr>
        <p:spPr>
          <a:xfrm>
            <a:off x="684700" y="1932600"/>
            <a:ext cx="8169600" cy="3109200"/>
          </a:xfrm>
          <a:prstGeom prst="rect">
            <a:avLst/>
          </a:prstGeom>
          <a:noFill/>
          <a:ln>
            <a:noFill/>
          </a:ln>
        </p:spPr>
        <p:txBody>
          <a:bodyPr anchorCtr="0" anchor="t" bIns="91425" lIns="91425" spcFirstLastPara="1" rIns="91425" wrap="square" tIns="91425">
            <a:spAutoFit/>
          </a:bodyPr>
          <a:lstStyle/>
          <a:p>
            <a:pPr indent="0" lvl="0" marL="0" rtl="0" algn="l">
              <a:spcBef>
                <a:spcPts val="1000"/>
              </a:spcBef>
              <a:spcAft>
                <a:spcPts val="0"/>
              </a:spcAft>
              <a:buNone/>
            </a:pPr>
            <a:r>
              <a:rPr b="1" lang="it">
                <a:solidFill>
                  <a:srgbClr val="2B80E6"/>
                </a:solidFill>
                <a:latin typeface="Titillium Web"/>
                <a:ea typeface="Titillium Web"/>
                <a:cs typeface="Titillium Web"/>
                <a:sym typeface="Titillium Web"/>
              </a:rPr>
              <a:t>Attività future</a:t>
            </a:r>
            <a:endParaRPr b="1">
              <a:solidFill>
                <a:srgbClr val="2B80E6"/>
              </a:solidFill>
              <a:latin typeface="Titillium Web"/>
              <a:ea typeface="Titillium Web"/>
              <a:cs typeface="Titillium Web"/>
              <a:sym typeface="Titillium Web"/>
            </a:endParaRPr>
          </a:p>
          <a:p>
            <a:pPr indent="0" lvl="0" marL="457200" rtl="0" algn="just">
              <a:lnSpc>
                <a:spcPct val="150000"/>
              </a:lnSpc>
              <a:spcBef>
                <a:spcPts val="0"/>
              </a:spcBef>
              <a:spcAft>
                <a:spcPts val="0"/>
              </a:spcAft>
              <a:buNone/>
            </a:pPr>
            <a:r>
              <a:t/>
            </a:r>
            <a:endParaRPr b="1" sz="1100">
              <a:solidFill>
                <a:srgbClr val="4F81BD"/>
              </a:solidFill>
              <a:latin typeface="Titillium Web"/>
              <a:ea typeface="Titillium Web"/>
              <a:cs typeface="Titillium Web"/>
              <a:sym typeface="Titillium Web"/>
            </a:endParaRPr>
          </a:p>
          <a:p>
            <a:pPr indent="-298450" lvl="0" marL="457200" rtl="0" algn="just">
              <a:lnSpc>
                <a:spcPct val="150000"/>
              </a:lnSpc>
              <a:spcBef>
                <a:spcPts val="0"/>
              </a:spcBef>
              <a:spcAft>
                <a:spcPts val="0"/>
              </a:spcAft>
              <a:buClr>
                <a:schemeClr val="dk1"/>
              </a:buClr>
              <a:buSzPts val="1100"/>
              <a:buFont typeface="Titillium Web"/>
              <a:buAutoNum type="arabicPeriod"/>
            </a:pPr>
            <a:r>
              <a:rPr b="1" lang="it" sz="1100">
                <a:solidFill>
                  <a:schemeClr val="dk1"/>
                </a:solidFill>
                <a:latin typeface="Titillium Web"/>
                <a:ea typeface="Titillium Web"/>
                <a:cs typeface="Titillium Web"/>
                <a:sym typeface="Titillium Web"/>
              </a:rPr>
              <a:t>Survey (PSCL) dei dipendenti delle scuole.</a:t>
            </a:r>
            <a:endParaRPr b="1" sz="1100">
              <a:solidFill>
                <a:schemeClr val="dk1"/>
              </a:solidFill>
              <a:latin typeface="Titillium Web"/>
              <a:ea typeface="Titillium Web"/>
              <a:cs typeface="Titillium Web"/>
              <a:sym typeface="Titillium Web"/>
            </a:endParaRPr>
          </a:p>
          <a:p>
            <a:pPr indent="0" lvl="0" marL="457200" rtl="0" algn="just">
              <a:lnSpc>
                <a:spcPct val="150000"/>
              </a:lnSpc>
              <a:spcBef>
                <a:spcPts val="0"/>
              </a:spcBef>
              <a:spcAft>
                <a:spcPts val="0"/>
              </a:spcAft>
              <a:buClr>
                <a:schemeClr val="dk1"/>
              </a:buClr>
              <a:buSzPts val="1100"/>
              <a:buFont typeface="Arial"/>
              <a:buNone/>
            </a:pPr>
            <a:r>
              <a:rPr lang="it" sz="1100">
                <a:solidFill>
                  <a:schemeClr val="dk1"/>
                </a:solidFill>
                <a:latin typeface="Titillium Web"/>
                <a:ea typeface="Titillium Web"/>
                <a:cs typeface="Titillium Web"/>
                <a:sym typeface="Titillium Web"/>
              </a:rPr>
              <a:t>Per consentire la somministrazione della survey al personale delle scuole, sarà sufficiente creare un dataset delle sedi delle scuole senza la specifica dell’indirizzo formativo, lasciando inalterato il resto della struttura del questionario. </a:t>
            </a:r>
            <a:endParaRPr sz="1000">
              <a:solidFill>
                <a:schemeClr val="dk1"/>
              </a:solidFill>
              <a:latin typeface="Titillium Web"/>
              <a:ea typeface="Titillium Web"/>
              <a:cs typeface="Titillium Web"/>
              <a:sym typeface="Titillium Web"/>
            </a:endParaRPr>
          </a:p>
          <a:p>
            <a:pPr indent="0" lvl="0" marL="914400" rtl="0" algn="just">
              <a:lnSpc>
                <a:spcPct val="150000"/>
              </a:lnSpc>
              <a:spcBef>
                <a:spcPts val="0"/>
              </a:spcBef>
              <a:spcAft>
                <a:spcPts val="0"/>
              </a:spcAft>
              <a:buClr>
                <a:schemeClr val="dk1"/>
              </a:buClr>
              <a:buSzPts val="1100"/>
              <a:buFont typeface="Arial"/>
              <a:buNone/>
            </a:pPr>
            <a:r>
              <a:t/>
            </a:r>
            <a:endParaRPr sz="1100">
              <a:solidFill>
                <a:schemeClr val="dk1"/>
              </a:solidFill>
              <a:latin typeface="Titillium Web"/>
              <a:ea typeface="Titillium Web"/>
              <a:cs typeface="Titillium Web"/>
              <a:sym typeface="Titillium Web"/>
            </a:endParaRPr>
          </a:p>
          <a:p>
            <a:pPr indent="-298450" lvl="0" marL="457200" rtl="0" algn="just">
              <a:lnSpc>
                <a:spcPct val="150000"/>
              </a:lnSpc>
              <a:spcBef>
                <a:spcPts val="0"/>
              </a:spcBef>
              <a:spcAft>
                <a:spcPts val="0"/>
              </a:spcAft>
              <a:buClr>
                <a:schemeClr val="dk1"/>
              </a:buClr>
              <a:buSzPts val="1100"/>
              <a:buFont typeface="Titillium Web"/>
              <a:buAutoNum type="arabicPeriod"/>
            </a:pPr>
            <a:r>
              <a:rPr b="1" lang="it" sz="1100">
                <a:solidFill>
                  <a:schemeClr val="dk1"/>
                </a:solidFill>
                <a:latin typeface="Titillium Web"/>
                <a:ea typeface="Titillium Web"/>
                <a:cs typeface="Titillium Web"/>
                <a:sym typeface="Titillium Web"/>
              </a:rPr>
              <a:t>Survey (PSCLC) dei dipendenti delle CM.</a:t>
            </a:r>
            <a:endParaRPr b="1" sz="1100">
              <a:solidFill>
                <a:schemeClr val="dk1"/>
              </a:solidFill>
              <a:latin typeface="Titillium Web"/>
              <a:ea typeface="Titillium Web"/>
              <a:cs typeface="Titillium Web"/>
              <a:sym typeface="Titillium Web"/>
            </a:endParaRPr>
          </a:p>
          <a:p>
            <a:pPr indent="0" lvl="0" marL="457200" rtl="0" algn="just">
              <a:lnSpc>
                <a:spcPct val="150000"/>
              </a:lnSpc>
              <a:spcBef>
                <a:spcPts val="0"/>
              </a:spcBef>
              <a:spcAft>
                <a:spcPts val="0"/>
              </a:spcAft>
              <a:buClr>
                <a:schemeClr val="dk1"/>
              </a:buClr>
              <a:buSzPts val="1100"/>
              <a:buFont typeface="Arial"/>
              <a:buNone/>
            </a:pPr>
            <a:r>
              <a:rPr lang="it" sz="1100">
                <a:solidFill>
                  <a:schemeClr val="dk1"/>
                </a:solidFill>
                <a:latin typeface="Titillium Web"/>
                <a:ea typeface="Titillium Web"/>
                <a:cs typeface="Titillium Web"/>
                <a:sym typeface="Titillium Web"/>
              </a:rPr>
              <a:t>Per consentire la somministrazione della survey al personale delle CM, sarà sufficiente creare un dataset delle sedi dell’ente, lasciando inalterato il resto della struttura del questionario. Inoltre si ritiene necessario integrare il questionario inserendo  le domande che considerino anche in viaggio di ritorno nonché che tengano conto della flessibilità e struttura degli orari di lavoro. </a:t>
            </a:r>
            <a:endParaRPr sz="1100">
              <a:solidFill>
                <a:schemeClr val="dk1"/>
              </a:solidFill>
              <a:latin typeface="Titillium Web"/>
              <a:ea typeface="Titillium Web"/>
              <a:cs typeface="Titillium Web"/>
              <a:sym typeface="Titillium Web"/>
            </a:endParaRPr>
          </a:p>
          <a:p>
            <a:pPr indent="0" lvl="0" marL="457200" rtl="0" algn="just">
              <a:lnSpc>
                <a:spcPct val="150000"/>
              </a:lnSpc>
              <a:spcBef>
                <a:spcPts val="0"/>
              </a:spcBef>
              <a:spcAft>
                <a:spcPts val="0"/>
              </a:spcAft>
              <a:buNone/>
            </a:pPr>
            <a:r>
              <a:rPr lang="it" sz="1100">
                <a:solidFill>
                  <a:schemeClr val="dk1"/>
                </a:solidFill>
                <a:latin typeface="Titillium Web"/>
                <a:ea typeface="Titillium Web"/>
                <a:cs typeface="Titillium Web"/>
                <a:sym typeface="Titillium Web"/>
              </a:rPr>
              <a:t>Ovviamente ogni CM potrà usufruire del modello di questionario standardizzato integrandolo con informazioni che tengano conto delle specificità dei rispettivi territori.</a:t>
            </a:r>
            <a:endParaRPr b="1">
              <a:solidFill>
                <a:srgbClr val="2B80E6"/>
              </a:solidFill>
              <a:latin typeface="Titillium Web"/>
              <a:ea typeface="Titillium Web"/>
              <a:cs typeface="Titillium Web"/>
              <a:sym typeface="Titillium Web"/>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grpSp>
        <p:nvGrpSpPr>
          <p:cNvPr id="145" name="Google Shape;145;p24"/>
          <p:cNvGrpSpPr/>
          <p:nvPr/>
        </p:nvGrpSpPr>
        <p:grpSpPr>
          <a:xfrm>
            <a:off x="0" y="-6600"/>
            <a:ext cx="9143999" cy="1328800"/>
            <a:chOff x="0" y="-6600"/>
            <a:chExt cx="9143999" cy="1328800"/>
          </a:xfrm>
        </p:grpSpPr>
        <p:pic>
          <p:nvPicPr>
            <p:cNvPr id="146" name="Google Shape;146;p24"/>
            <p:cNvPicPr preferRelativeResize="0"/>
            <p:nvPr/>
          </p:nvPicPr>
          <p:blipFill>
            <a:blip r:embed="rId3">
              <a:alphaModFix/>
            </a:blip>
            <a:stretch>
              <a:fillRect/>
            </a:stretch>
          </p:blipFill>
          <p:spPr>
            <a:xfrm>
              <a:off x="0" y="-6600"/>
              <a:ext cx="9143999" cy="1307830"/>
            </a:xfrm>
            <a:prstGeom prst="rect">
              <a:avLst/>
            </a:prstGeom>
            <a:noFill/>
            <a:ln>
              <a:noFill/>
            </a:ln>
          </p:spPr>
        </p:pic>
        <p:sp>
          <p:nvSpPr>
            <p:cNvPr id="147" name="Google Shape;147;p24"/>
            <p:cNvSpPr txBox="1"/>
            <p:nvPr/>
          </p:nvSpPr>
          <p:spPr>
            <a:xfrm>
              <a:off x="1137475" y="860500"/>
              <a:ext cx="3810000" cy="461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it" sz="1800">
                  <a:solidFill>
                    <a:srgbClr val="578CCA"/>
                  </a:solidFill>
                  <a:latin typeface="Titillium Web"/>
                  <a:ea typeface="Titillium Web"/>
                  <a:cs typeface="Titillium Web"/>
                  <a:sym typeface="Titillium Web"/>
                </a:rPr>
                <a:t>Open data al metro</a:t>
              </a:r>
              <a:r>
                <a:rPr b="1" baseline="30000" lang="it" sz="1800">
                  <a:solidFill>
                    <a:srgbClr val="578CCA"/>
                  </a:solidFill>
                  <a:latin typeface="Titillium Web"/>
                  <a:ea typeface="Titillium Web"/>
                  <a:cs typeface="Titillium Web"/>
                  <a:sym typeface="Titillium Web"/>
                </a:rPr>
                <a:t>3</a:t>
              </a:r>
              <a:endParaRPr b="1" sz="1800">
                <a:solidFill>
                  <a:srgbClr val="578CCA"/>
                </a:solidFill>
              </a:endParaRPr>
            </a:p>
          </p:txBody>
        </p:sp>
      </p:grpSp>
      <p:sp>
        <p:nvSpPr>
          <p:cNvPr id="148" name="Google Shape;148;p24"/>
          <p:cNvSpPr txBox="1"/>
          <p:nvPr/>
        </p:nvSpPr>
        <p:spPr>
          <a:xfrm>
            <a:off x="684700" y="1932600"/>
            <a:ext cx="7631700" cy="3198900"/>
          </a:xfrm>
          <a:prstGeom prst="rect">
            <a:avLst/>
          </a:prstGeom>
          <a:noFill/>
          <a:ln>
            <a:noFill/>
          </a:ln>
        </p:spPr>
        <p:txBody>
          <a:bodyPr anchorCtr="0" anchor="t" bIns="91425" lIns="91425" spcFirstLastPara="1" rIns="91425" wrap="square" tIns="91425">
            <a:spAutoFit/>
          </a:bodyPr>
          <a:lstStyle/>
          <a:p>
            <a:pPr indent="0" lvl="0" marL="0" rtl="0" algn="l">
              <a:spcBef>
                <a:spcPts val="1000"/>
              </a:spcBef>
              <a:spcAft>
                <a:spcPts val="0"/>
              </a:spcAft>
              <a:buNone/>
            </a:pPr>
            <a:r>
              <a:rPr b="1" lang="it">
                <a:solidFill>
                  <a:srgbClr val="2B80E6"/>
                </a:solidFill>
                <a:latin typeface="Titillium Web"/>
                <a:ea typeface="Titillium Web"/>
                <a:cs typeface="Titillium Web"/>
                <a:sym typeface="Titillium Web"/>
              </a:rPr>
              <a:t>Considerazioni</a:t>
            </a:r>
            <a:endParaRPr b="1">
              <a:solidFill>
                <a:srgbClr val="2B80E6"/>
              </a:solidFill>
              <a:latin typeface="Titillium Web"/>
              <a:ea typeface="Titillium Web"/>
              <a:cs typeface="Titillium Web"/>
              <a:sym typeface="Titillium Web"/>
            </a:endParaRPr>
          </a:p>
          <a:p>
            <a:pPr indent="0" lvl="0" marL="0" rtl="0" algn="l">
              <a:spcBef>
                <a:spcPts val="1000"/>
              </a:spcBef>
              <a:spcAft>
                <a:spcPts val="0"/>
              </a:spcAft>
              <a:buNone/>
            </a:pPr>
            <a:r>
              <a:t/>
            </a:r>
            <a:endParaRPr b="1">
              <a:solidFill>
                <a:srgbClr val="2B80E6"/>
              </a:solidFill>
              <a:latin typeface="Titillium Web"/>
              <a:ea typeface="Titillium Web"/>
              <a:cs typeface="Titillium Web"/>
              <a:sym typeface="Titillium Web"/>
            </a:endParaRPr>
          </a:p>
          <a:p>
            <a:pPr indent="-298450" lvl="0" marL="457200" rtl="0" algn="just">
              <a:lnSpc>
                <a:spcPct val="150000"/>
              </a:lnSpc>
              <a:spcBef>
                <a:spcPts val="0"/>
              </a:spcBef>
              <a:spcAft>
                <a:spcPts val="0"/>
              </a:spcAft>
              <a:buClr>
                <a:schemeClr val="dk1"/>
              </a:buClr>
              <a:buSzPts val="1100"/>
              <a:buFont typeface="Titillium Web"/>
              <a:buChar char="●"/>
            </a:pPr>
            <a:r>
              <a:rPr lang="it" sz="1100">
                <a:solidFill>
                  <a:srgbClr val="434343"/>
                </a:solidFill>
                <a:latin typeface="Titillium Web"/>
                <a:ea typeface="Titillium Web"/>
                <a:cs typeface="Titillium Web"/>
                <a:sym typeface="Titillium Web"/>
              </a:rPr>
              <a:t>Necessità di collegare il questionario, per la parte riguardante la “mobilità casa scuola”, a strutture dati anagrafiche per la georeferenziazione, con i percorsi formativi attivi. Questa necessità nasce dall’esigenza di organizzare l’erogazione del servizio scolastico nei territori di competenza con l’obiettivo di programmare un’offerta formativa funzionale ad una efficace azione didattico educativa, realizzando, così il pieno diritto all’apprendimento ma soprattutto riducendo il disagio degli studenti, anche nei semplici spostamenti che compiono nel quotidiano. Molte città metropolitane, infatti, sono chiamate alla formazione del piano di dimensionamento scolastico, attraverso il quale le regioni operano ogni anno per la razionalizzazione e programmazione della propria rete degli istituti scolastici per soddisfare l’offerta formativa. </a:t>
            </a:r>
            <a:endParaRPr sz="1100">
              <a:solidFill>
                <a:srgbClr val="434343"/>
              </a:solidFill>
              <a:latin typeface="Titillium Web"/>
              <a:ea typeface="Titillium Web"/>
              <a:cs typeface="Titillium Web"/>
              <a:sym typeface="Titillium Web"/>
            </a:endParaRPr>
          </a:p>
          <a:p>
            <a:pPr indent="-298450" lvl="0" marL="457200" rtl="0" algn="just">
              <a:lnSpc>
                <a:spcPct val="150000"/>
              </a:lnSpc>
              <a:spcBef>
                <a:spcPts val="0"/>
              </a:spcBef>
              <a:spcAft>
                <a:spcPts val="0"/>
              </a:spcAft>
              <a:buClr>
                <a:schemeClr val="dk1"/>
              </a:buClr>
              <a:buSzPts val="1100"/>
              <a:buFont typeface="Titillium Web"/>
              <a:buChar char="●"/>
            </a:pPr>
            <a:r>
              <a:rPr lang="it" sz="1100">
                <a:solidFill>
                  <a:srgbClr val="434343"/>
                </a:solidFill>
                <a:latin typeface="Titillium Web"/>
                <a:ea typeface="Titillium Web"/>
                <a:cs typeface="Titillium Web"/>
                <a:sym typeface="Titillium Web"/>
              </a:rPr>
              <a:t>L’aggiornamento dei dati raccolti, per il tramite di questo questionario, potrebbe avere una frequenza annuale, la stessa con la quale si potrebbe pensare di presentare all’utenza i questionari.</a:t>
            </a:r>
            <a:endParaRPr b="1">
              <a:solidFill>
                <a:srgbClr val="2B80E6"/>
              </a:solidFill>
              <a:latin typeface="Titillium Web"/>
              <a:ea typeface="Titillium Web"/>
              <a:cs typeface="Titillium Web"/>
              <a:sym typeface="Titillium Web"/>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grpSp>
        <p:nvGrpSpPr>
          <p:cNvPr id="153" name="Google Shape;153;p25"/>
          <p:cNvGrpSpPr/>
          <p:nvPr/>
        </p:nvGrpSpPr>
        <p:grpSpPr>
          <a:xfrm>
            <a:off x="0" y="-6600"/>
            <a:ext cx="9143999" cy="1328800"/>
            <a:chOff x="0" y="-6600"/>
            <a:chExt cx="9143999" cy="1328800"/>
          </a:xfrm>
        </p:grpSpPr>
        <p:pic>
          <p:nvPicPr>
            <p:cNvPr id="154" name="Google Shape;154;p25"/>
            <p:cNvPicPr preferRelativeResize="0"/>
            <p:nvPr/>
          </p:nvPicPr>
          <p:blipFill>
            <a:blip r:embed="rId3">
              <a:alphaModFix/>
            </a:blip>
            <a:stretch>
              <a:fillRect/>
            </a:stretch>
          </p:blipFill>
          <p:spPr>
            <a:xfrm>
              <a:off x="0" y="-6600"/>
              <a:ext cx="9143999" cy="1307830"/>
            </a:xfrm>
            <a:prstGeom prst="rect">
              <a:avLst/>
            </a:prstGeom>
            <a:noFill/>
            <a:ln>
              <a:noFill/>
            </a:ln>
          </p:spPr>
        </p:pic>
        <p:sp>
          <p:nvSpPr>
            <p:cNvPr id="155" name="Google Shape;155;p25"/>
            <p:cNvSpPr txBox="1"/>
            <p:nvPr/>
          </p:nvSpPr>
          <p:spPr>
            <a:xfrm>
              <a:off x="1137475" y="860500"/>
              <a:ext cx="3810000" cy="461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it" sz="1800">
                  <a:solidFill>
                    <a:srgbClr val="578CCA"/>
                  </a:solidFill>
                  <a:latin typeface="Titillium Web"/>
                  <a:ea typeface="Titillium Web"/>
                  <a:cs typeface="Titillium Web"/>
                  <a:sym typeface="Titillium Web"/>
                </a:rPr>
                <a:t>Open data al metro</a:t>
              </a:r>
              <a:r>
                <a:rPr b="1" baseline="30000" lang="it" sz="1800">
                  <a:solidFill>
                    <a:srgbClr val="578CCA"/>
                  </a:solidFill>
                  <a:latin typeface="Titillium Web"/>
                  <a:ea typeface="Titillium Web"/>
                  <a:cs typeface="Titillium Web"/>
                  <a:sym typeface="Titillium Web"/>
                </a:rPr>
                <a:t>3</a:t>
              </a:r>
              <a:endParaRPr b="1" sz="1800">
                <a:solidFill>
                  <a:srgbClr val="578CCA"/>
                </a:solidFill>
              </a:endParaRPr>
            </a:p>
          </p:txBody>
        </p:sp>
      </p:grpSp>
      <p:sp>
        <p:nvSpPr>
          <p:cNvPr id="156" name="Google Shape;156;p25"/>
          <p:cNvSpPr txBox="1"/>
          <p:nvPr/>
        </p:nvSpPr>
        <p:spPr>
          <a:xfrm>
            <a:off x="684700" y="1932600"/>
            <a:ext cx="7631700" cy="2737200"/>
          </a:xfrm>
          <a:prstGeom prst="rect">
            <a:avLst/>
          </a:prstGeom>
          <a:noFill/>
          <a:ln>
            <a:noFill/>
          </a:ln>
        </p:spPr>
        <p:txBody>
          <a:bodyPr anchorCtr="0" anchor="t" bIns="91425" lIns="91425" spcFirstLastPara="1" rIns="91425" wrap="square" tIns="91425">
            <a:spAutoFit/>
          </a:bodyPr>
          <a:lstStyle/>
          <a:p>
            <a:pPr indent="0" lvl="0" marL="0" rtl="0" algn="l">
              <a:spcBef>
                <a:spcPts val="1000"/>
              </a:spcBef>
              <a:spcAft>
                <a:spcPts val="0"/>
              </a:spcAft>
              <a:buNone/>
            </a:pPr>
            <a:r>
              <a:rPr b="1" lang="it">
                <a:solidFill>
                  <a:srgbClr val="2B80E6"/>
                </a:solidFill>
                <a:latin typeface="Titillium Web"/>
                <a:ea typeface="Titillium Web"/>
                <a:cs typeface="Titillium Web"/>
                <a:sym typeface="Titillium Web"/>
              </a:rPr>
              <a:t>Considerazioni</a:t>
            </a:r>
            <a:endParaRPr b="1">
              <a:solidFill>
                <a:srgbClr val="2B80E6"/>
              </a:solidFill>
              <a:latin typeface="Titillium Web"/>
              <a:ea typeface="Titillium Web"/>
              <a:cs typeface="Titillium Web"/>
              <a:sym typeface="Titillium Web"/>
            </a:endParaRPr>
          </a:p>
          <a:p>
            <a:pPr indent="0" lvl="0" marL="0" rtl="0" algn="l">
              <a:spcBef>
                <a:spcPts val="1000"/>
              </a:spcBef>
              <a:spcAft>
                <a:spcPts val="0"/>
              </a:spcAft>
              <a:buNone/>
            </a:pPr>
            <a:r>
              <a:t/>
            </a:r>
            <a:endParaRPr b="1">
              <a:solidFill>
                <a:srgbClr val="2B80E6"/>
              </a:solidFill>
              <a:latin typeface="Titillium Web"/>
              <a:ea typeface="Titillium Web"/>
              <a:cs typeface="Titillium Web"/>
              <a:sym typeface="Titillium Web"/>
            </a:endParaRPr>
          </a:p>
          <a:p>
            <a:pPr indent="-298450" lvl="0" marL="457200" rtl="0" algn="just">
              <a:lnSpc>
                <a:spcPct val="150000"/>
              </a:lnSpc>
              <a:spcBef>
                <a:spcPts val="0"/>
              </a:spcBef>
              <a:spcAft>
                <a:spcPts val="0"/>
              </a:spcAft>
              <a:buClr>
                <a:schemeClr val="dk1"/>
              </a:buClr>
              <a:buSzPts val="1100"/>
              <a:buFont typeface="Titillium Web"/>
              <a:buChar char="●"/>
            </a:pPr>
            <a:r>
              <a:rPr lang="it" sz="1100">
                <a:solidFill>
                  <a:schemeClr val="dk1"/>
                </a:solidFill>
                <a:latin typeface="Titillium Web"/>
                <a:ea typeface="Titillium Web"/>
                <a:cs typeface="Titillium Web"/>
                <a:sym typeface="Titillium Web"/>
              </a:rPr>
              <a:t>La survey </a:t>
            </a:r>
            <a:r>
              <a:rPr lang="it" sz="1100">
                <a:solidFill>
                  <a:schemeClr val="dk1"/>
                </a:solidFill>
                <a:latin typeface="Titillium Web"/>
                <a:ea typeface="Titillium Web"/>
                <a:cs typeface="Titillium Web"/>
                <a:sym typeface="Titillium Web"/>
              </a:rPr>
              <a:t>su LimeSurvey in ambiente cloud ha delle limitazioni: </a:t>
            </a:r>
            <a:endParaRPr sz="1100">
              <a:solidFill>
                <a:schemeClr val="dk1"/>
              </a:solidFill>
              <a:latin typeface="Titillium Web"/>
              <a:ea typeface="Titillium Web"/>
              <a:cs typeface="Titillium Web"/>
              <a:sym typeface="Titillium Web"/>
            </a:endParaRPr>
          </a:p>
          <a:p>
            <a:pPr indent="-298450" lvl="1" marL="914400" rtl="0" algn="just">
              <a:lnSpc>
                <a:spcPct val="150000"/>
              </a:lnSpc>
              <a:spcBef>
                <a:spcPts val="0"/>
              </a:spcBef>
              <a:spcAft>
                <a:spcPts val="0"/>
              </a:spcAft>
              <a:buClr>
                <a:schemeClr val="dk1"/>
              </a:buClr>
              <a:buSzPts val="1100"/>
              <a:buFont typeface="Titillium Web"/>
              <a:buChar char="○"/>
            </a:pPr>
            <a:r>
              <a:rPr lang="it" sz="1100">
                <a:solidFill>
                  <a:schemeClr val="dk1"/>
                </a:solidFill>
                <a:latin typeface="Titillium Web"/>
                <a:ea typeface="Titillium Web"/>
                <a:cs typeface="Titillium Web"/>
                <a:sym typeface="Titillium Web"/>
              </a:rPr>
              <a:t>limite di invio di survey; </a:t>
            </a:r>
            <a:endParaRPr sz="1100">
              <a:solidFill>
                <a:schemeClr val="dk1"/>
              </a:solidFill>
              <a:latin typeface="Titillium Web"/>
              <a:ea typeface="Titillium Web"/>
              <a:cs typeface="Titillium Web"/>
              <a:sym typeface="Titillium Web"/>
            </a:endParaRPr>
          </a:p>
          <a:p>
            <a:pPr indent="-298450" lvl="1" marL="914400" rtl="0" algn="just">
              <a:lnSpc>
                <a:spcPct val="150000"/>
              </a:lnSpc>
              <a:spcBef>
                <a:spcPts val="0"/>
              </a:spcBef>
              <a:spcAft>
                <a:spcPts val="0"/>
              </a:spcAft>
              <a:buClr>
                <a:schemeClr val="dk1"/>
              </a:buClr>
              <a:buSzPts val="1100"/>
              <a:buFont typeface="Titillium Web"/>
              <a:buChar char="○"/>
            </a:pPr>
            <a:r>
              <a:rPr lang="it" sz="1100">
                <a:solidFill>
                  <a:schemeClr val="dk1"/>
                </a:solidFill>
                <a:latin typeface="Titillium Web"/>
                <a:ea typeface="Titillium Web"/>
                <a:cs typeface="Titillium Web"/>
                <a:sym typeface="Titillium Web"/>
              </a:rPr>
              <a:t>numero di risposte/mese;</a:t>
            </a:r>
            <a:endParaRPr sz="1100">
              <a:solidFill>
                <a:schemeClr val="dk1"/>
              </a:solidFill>
              <a:latin typeface="Titillium Web"/>
              <a:ea typeface="Titillium Web"/>
              <a:cs typeface="Titillium Web"/>
              <a:sym typeface="Titillium Web"/>
            </a:endParaRPr>
          </a:p>
          <a:p>
            <a:pPr indent="-298450" lvl="1" marL="914400" rtl="0" algn="just">
              <a:lnSpc>
                <a:spcPct val="150000"/>
              </a:lnSpc>
              <a:spcBef>
                <a:spcPts val="0"/>
              </a:spcBef>
              <a:spcAft>
                <a:spcPts val="0"/>
              </a:spcAft>
              <a:buClr>
                <a:schemeClr val="dk1"/>
              </a:buClr>
              <a:buSzPts val="1100"/>
              <a:buFont typeface="Titillium Web"/>
              <a:buChar char="○"/>
            </a:pPr>
            <a:r>
              <a:rPr lang="it" sz="1100">
                <a:solidFill>
                  <a:schemeClr val="dk1"/>
                </a:solidFill>
                <a:latin typeface="Titillium Web"/>
                <a:ea typeface="Titillium Web"/>
                <a:cs typeface="Titillium Web"/>
                <a:sym typeface="Titillium Web"/>
              </a:rPr>
              <a:t>diverse problematiche di natura tecnica (risposta del server).. </a:t>
            </a:r>
            <a:endParaRPr sz="1100">
              <a:solidFill>
                <a:schemeClr val="dk1"/>
              </a:solidFill>
              <a:latin typeface="Titillium Web"/>
              <a:ea typeface="Titillium Web"/>
              <a:cs typeface="Titillium Web"/>
              <a:sym typeface="Titillium Web"/>
            </a:endParaRPr>
          </a:p>
          <a:p>
            <a:pPr indent="-298450" lvl="0" marL="457200" rtl="0" algn="just">
              <a:lnSpc>
                <a:spcPct val="150000"/>
              </a:lnSpc>
              <a:spcBef>
                <a:spcPts val="0"/>
              </a:spcBef>
              <a:spcAft>
                <a:spcPts val="0"/>
              </a:spcAft>
              <a:buClr>
                <a:schemeClr val="dk1"/>
              </a:buClr>
              <a:buSzPts val="1100"/>
              <a:buFont typeface="Titillium Web"/>
              <a:buChar char="●"/>
            </a:pPr>
            <a:r>
              <a:rPr lang="it" sz="1100">
                <a:solidFill>
                  <a:schemeClr val="dk1"/>
                </a:solidFill>
                <a:latin typeface="Titillium Web"/>
                <a:ea typeface="Titillium Web"/>
                <a:cs typeface="Titillium Web"/>
                <a:sym typeface="Titillium Web"/>
              </a:rPr>
              <a:t>Queste sono state superate scegliendo una soluzione in-house che presenta come unica limitazione la capacità di risposta del server, per cui nel caso di grandi numeri, ad esempio per le CM di Roma, Milano, Napoli, comprese tra 150.000 e 200.000 risposte/mese è consigliata l’installazione di 3 server bilanciati.</a:t>
            </a:r>
            <a:endParaRPr sz="1100">
              <a:solidFill>
                <a:schemeClr val="dk1"/>
              </a:solidFill>
              <a:latin typeface="Titillium Web"/>
              <a:ea typeface="Titillium Web"/>
              <a:cs typeface="Titillium Web"/>
              <a:sym typeface="Titillium Web"/>
            </a:endParaRPr>
          </a:p>
          <a:p>
            <a:pPr indent="0" lvl="0" marL="457200" rtl="0" algn="just">
              <a:lnSpc>
                <a:spcPct val="150000"/>
              </a:lnSpc>
              <a:spcBef>
                <a:spcPts val="0"/>
              </a:spcBef>
              <a:spcAft>
                <a:spcPts val="0"/>
              </a:spcAft>
              <a:buNone/>
            </a:pPr>
            <a:r>
              <a:t/>
            </a:r>
            <a:endParaRPr b="1">
              <a:solidFill>
                <a:srgbClr val="2B80E6"/>
              </a:solidFill>
              <a:latin typeface="Titillium Web"/>
              <a:ea typeface="Titillium Web"/>
              <a:cs typeface="Titillium Web"/>
              <a:sym typeface="Titillium Web"/>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grpSp>
        <p:nvGrpSpPr>
          <p:cNvPr id="161" name="Google Shape;161;p26"/>
          <p:cNvGrpSpPr/>
          <p:nvPr/>
        </p:nvGrpSpPr>
        <p:grpSpPr>
          <a:xfrm>
            <a:off x="0" y="-6600"/>
            <a:ext cx="9143999" cy="1328800"/>
            <a:chOff x="0" y="-6600"/>
            <a:chExt cx="9143999" cy="1328800"/>
          </a:xfrm>
        </p:grpSpPr>
        <p:pic>
          <p:nvPicPr>
            <p:cNvPr id="162" name="Google Shape;162;p26"/>
            <p:cNvPicPr preferRelativeResize="0"/>
            <p:nvPr/>
          </p:nvPicPr>
          <p:blipFill>
            <a:blip r:embed="rId3">
              <a:alphaModFix/>
            </a:blip>
            <a:stretch>
              <a:fillRect/>
            </a:stretch>
          </p:blipFill>
          <p:spPr>
            <a:xfrm>
              <a:off x="0" y="-6600"/>
              <a:ext cx="9143999" cy="1307830"/>
            </a:xfrm>
            <a:prstGeom prst="rect">
              <a:avLst/>
            </a:prstGeom>
            <a:noFill/>
            <a:ln>
              <a:noFill/>
            </a:ln>
          </p:spPr>
        </p:pic>
        <p:sp>
          <p:nvSpPr>
            <p:cNvPr id="163" name="Google Shape;163;p26"/>
            <p:cNvSpPr txBox="1"/>
            <p:nvPr/>
          </p:nvSpPr>
          <p:spPr>
            <a:xfrm>
              <a:off x="1137475" y="860500"/>
              <a:ext cx="3810000" cy="461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it" sz="1800">
                  <a:solidFill>
                    <a:srgbClr val="578CCA"/>
                  </a:solidFill>
                  <a:latin typeface="Titillium Web"/>
                  <a:ea typeface="Titillium Web"/>
                  <a:cs typeface="Titillium Web"/>
                  <a:sym typeface="Titillium Web"/>
                </a:rPr>
                <a:t>Open data al metro</a:t>
              </a:r>
              <a:r>
                <a:rPr b="1" baseline="30000" lang="it" sz="1800">
                  <a:solidFill>
                    <a:srgbClr val="578CCA"/>
                  </a:solidFill>
                  <a:latin typeface="Titillium Web"/>
                  <a:ea typeface="Titillium Web"/>
                  <a:cs typeface="Titillium Web"/>
                  <a:sym typeface="Titillium Web"/>
                </a:rPr>
                <a:t>3</a:t>
              </a:r>
              <a:endParaRPr b="1" sz="1800">
                <a:solidFill>
                  <a:srgbClr val="578CCA"/>
                </a:solidFill>
              </a:endParaRPr>
            </a:p>
          </p:txBody>
        </p:sp>
      </p:grpSp>
      <p:sp>
        <p:nvSpPr>
          <p:cNvPr id="164" name="Google Shape;164;p26"/>
          <p:cNvSpPr txBox="1"/>
          <p:nvPr/>
        </p:nvSpPr>
        <p:spPr>
          <a:xfrm>
            <a:off x="684700" y="1932600"/>
            <a:ext cx="7631700" cy="2855400"/>
          </a:xfrm>
          <a:prstGeom prst="rect">
            <a:avLst/>
          </a:prstGeom>
          <a:noFill/>
          <a:ln>
            <a:noFill/>
          </a:ln>
        </p:spPr>
        <p:txBody>
          <a:bodyPr anchorCtr="0" anchor="t" bIns="91425" lIns="91425" spcFirstLastPara="1" rIns="91425" wrap="square" tIns="91425">
            <a:spAutoFit/>
          </a:bodyPr>
          <a:lstStyle/>
          <a:p>
            <a:pPr indent="0" lvl="0" marL="0" rtl="0" algn="l">
              <a:spcBef>
                <a:spcPts val="1000"/>
              </a:spcBef>
              <a:spcAft>
                <a:spcPts val="0"/>
              </a:spcAft>
              <a:buNone/>
            </a:pPr>
            <a:r>
              <a:rPr b="1" lang="it">
                <a:solidFill>
                  <a:srgbClr val="2B80E6"/>
                </a:solidFill>
                <a:latin typeface="Titillium Web"/>
                <a:ea typeface="Titillium Web"/>
                <a:cs typeface="Titillium Web"/>
                <a:sym typeface="Titillium Web"/>
              </a:rPr>
              <a:t>Risultati</a:t>
            </a:r>
            <a:endParaRPr b="1">
              <a:solidFill>
                <a:srgbClr val="2B80E6"/>
              </a:solidFill>
              <a:latin typeface="Titillium Web"/>
              <a:ea typeface="Titillium Web"/>
              <a:cs typeface="Titillium Web"/>
              <a:sym typeface="Titillium Web"/>
            </a:endParaRPr>
          </a:p>
          <a:p>
            <a:pPr indent="0" lvl="0" marL="457200" rtl="0" algn="just">
              <a:lnSpc>
                <a:spcPct val="150000"/>
              </a:lnSpc>
              <a:spcBef>
                <a:spcPts val="0"/>
              </a:spcBef>
              <a:spcAft>
                <a:spcPts val="0"/>
              </a:spcAft>
              <a:buNone/>
            </a:pPr>
            <a:r>
              <a:t/>
            </a:r>
            <a:endParaRPr sz="1100">
              <a:solidFill>
                <a:schemeClr val="dk1"/>
              </a:solidFill>
              <a:latin typeface="Titillium Web"/>
              <a:ea typeface="Titillium Web"/>
              <a:cs typeface="Titillium Web"/>
              <a:sym typeface="Titillium Web"/>
            </a:endParaRPr>
          </a:p>
          <a:p>
            <a:pPr indent="-298450" lvl="0" marL="457200" rtl="0" algn="just">
              <a:lnSpc>
                <a:spcPct val="150000"/>
              </a:lnSpc>
              <a:spcBef>
                <a:spcPts val="0"/>
              </a:spcBef>
              <a:spcAft>
                <a:spcPts val="0"/>
              </a:spcAft>
              <a:buClr>
                <a:schemeClr val="dk1"/>
              </a:buClr>
              <a:buSzPts val="1100"/>
              <a:buFont typeface="Titillium Web"/>
              <a:buChar char="●"/>
            </a:pPr>
            <a:r>
              <a:rPr lang="it" sz="1100">
                <a:solidFill>
                  <a:schemeClr val="dk1"/>
                </a:solidFill>
                <a:latin typeface="Titillium Web"/>
                <a:ea typeface="Titillium Web"/>
                <a:cs typeface="Titillium Web"/>
                <a:sym typeface="Titillium Web"/>
              </a:rPr>
              <a:t>La Città Metropolitana di Roma, in quanto capofila, ha contattato una società che ha esperienza pluriennale di configurazione e programmazione del prodotto LimeSurvey in modo da poter comprendere come poter allineare il servizio offerto dalla piattaforma alle esigenze dei nostri questionari (numero di risposte, gestione del database etc) ottenendo dei servizi aggiuntivi;</a:t>
            </a:r>
            <a:endParaRPr sz="1100">
              <a:solidFill>
                <a:schemeClr val="dk1"/>
              </a:solidFill>
              <a:highlight>
                <a:srgbClr val="FFFFFF"/>
              </a:highlight>
              <a:latin typeface="Titillium Web"/>
              <a:ea typeface="Titillium Web"/>
              <a:cs typeface="Titillium Web"/>
              <a:sym typeface="Titillium Web"/>
            </a:endParaRPr>
          </a:p>
          <a:p>
            <a:pPr indent="-298450" lvl="0" marL="457200" rtl="0" algn="just">
              <a:lnSpc>
                <a:spcPct val="150000"/>
              </a:lnSpc>
              <a:spcBef>
                <a:spcPts val="0"/>
              </a:spcBef>
              <a:spcAft>
                <a:spcPts val="0"/>
              </a:spcAft>
              <a:buClr>
                <a:schemeClr val="dk1"/>
              </a:buClr>
              <a:buSzPts val="1100"/>
              <a:buFont typeface="Titillium Web"/>
              <a:buChar char="●"/>
            </a:pPr>
            <a:r>
              <a:rPr lang="it" sz="1100">
                <a:solidFill>
                  <a:schemeClr val="dk1"/>
                </a:solidFill>
                <a:highlight>
                  <a:srgbClr val="FFFFFF"/>
                </a:highlight>
                <a:latin typeface="Titillium Web"/>
                <a:ea typeface="Titillium Web"/>
                <a:cs typeface="Titillium Web"/>
                <a:sym typeface="Titillium Web"/>
              </a:rPr>
              <a:t>Nell'ambito del Programma sperimentale nazionale di mobilità sostenibile casa-scuola e casa-lavoro del Ministero dell'Ambiente oggi Ministero della Transizione ecologica il progetto “MODOCIMER – Mobilità dolce per la Città metropolitana” sono stati trovati i fondi necessari all’implementazione della piattaforma;</a:t>
            </a:r>
            <a:endParaRPr b="1">
              <a:solidFill>
                <a:srgbClr val="2B80E6"/>
              </a:solidFill>
              <a:latin typeface="Titillium Web"/>
              <a:ea typeface="Titillium Web"/>
              <a:cs typeface="Titillium Web"/>
              <a:sym typeface="Titillium Web"/>
            </a:endParaRPr>
          </a:p>
          <a:p>
            <a:pPr indent="-298450" lvl="0" marL="457200" rtl="0" algn="just">
              <a:lnSpc>
                <a:spcPct val="150000"/>
              </a:lnSpc>
              <a:spcBef>
                <a:spcPts val="0"/>
              </a:spcBef>
              <a:spcAft>
                <a:spcPts val="0"/>
              </a:spcAft>
              <a:buClr>
                <a:schemeClr val="dk1"/>
              </a:buClr>
              <a:buSzPts val="1100"/>
              <a:buFont typeface="Titillium Web"/>
              <a:buChar char="●"/>
            </a:pPr>
            <a:r>
              <a:rPr lang="it" sz="1100">
                <a:solidFill>
                  <a:schemeClr val="dk1"/>
                </a:solidFill>
                <a:highlight>
                  <a:srgbClr val="FFFFFF"/>
                </a:highlight>
                <a:latin typeface="Titillium Web"/>
                <a:ea typeface="Titillium Web"/>
                <a:cs typeface="Titillium Web"/>
                <a:sym typeface="Titillium Web"/>
              </a:rPr>
              <a:t>L’accordo è in fase di conclusione;  in un’ottica di condivisione, la metodologia nonché le survey che sono state realizzate potranno essere esportate e condivise con tutte le altre CM.</a:t>
            </a:r>
            <a:endParaRPr b="1">
              <a:solidFill>
                <a:srgbClr val="2B80E6"/>
              </a:solidFill>
              <a:latin typeface="Titillium Web"/>
              <a:ea typeface="Titillium Web"/>
              <a:cs typeface="Titillium Web"/>
              <a:sym typeface="Titillium Web"/>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grpSp>
        <p:nvGrpSpPr>
          <p:cNvPr id="169" name="Google Shape;169;p27"/>
          <p:cNvGrpSpPr/>
          <p:nvPr/>
        </p:nvGrpSpPr>
        <p:grpSpPr>
          <a:xfrm>
            <a:off x="0" y="-6600"/>
            <a:ext cx="9143999" cy="1328800"/>
            <a:chOff x="0" y="-6600"/>
            <a:chExt cx="9143999" cy="1328800"/>
          </a:xfrm>
        </p:grpSpPr>
        <p:pic>
          <p:nvPicPr>
            <p:cNvPr id="170" name="Google Shape;170;p27"/>
            <p:cNvPicPr preferRelativeResize="0"/>
            <p:nvPr/>
          </p:nvPicPr>
          <p:blipFill>
            <a:blip r:embed="rId3">
              <a:alphaModFix/>
            </a:blip>
            <a:stretch>
              <a:fillRect/>
            </a:stretch>
          </p:blipFill>
          <p:spPr>
            <a:xfrm>
              <a:off x="0" y="-6600"/>
              <a:ext cx="9143999" cy="1307830"/>
            </a:xfrm>
            <a:prstGeom prst="rect">
              <a:avLst/>
            </a:prstGeom>
            <a:noFill/>
            <a:ln>
              <a:noFill/>
            </a:ln>
          </p:spPr>
        </p:pic>
        <p:sp>
          <p:nvSpPr>
            <p:cNvPr id="171" name="Google Shape;171;p27"/>
            <p:cNvSpPr txBox="1"/>
            <p:nvPr/>
          </p:nvSpPr>
          <p:spPr>
            <a:xfrm>
              <a:off x="1137475" y="860500"/>
              <a:ext cx="3810000" cy="461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it" sz="1800">
                  <a:solidFill>
                    <a:srgbClr val="578CCA"/>
                  </a:solidFill>
                  <a:latin typeface="Titillium Web"/>
                  <a:ea typeface="Titillium Web"/>
                  <a:cs typeface="Titillium Web"/>
                  <a:sym typeface="Titillium Web"/>
                </a:rPr>
                <a:t>Open data al metro</a:t>
              </a:r>
              <a:r>
                <a:rPr b="1" baseline="30000" lang="it" sz="1800">
                  <a:solidFill>
                    <a:srgbClr val="578CCA"/>
                  </a:solidFill>
                  <a:latin typeface="Titillium Web"/>
                  <a:ea typeface="Titillium Web"/>
                  <a:cs typeface="Titillium Web"/>
                  <a:sym typeface="Titillium Web"/>
                </a:rPr>
                <a:t>3</a:t>
              </a:r>
              <a:endParaRPr b="1" sz="1800">
                <a:solidFill>
                  <a:srgbClr val="578CCA"/>
                </a:solidFill>
              </a:endParaRPr>
            </a:p>
          </p:txBody>
        </p:sp>
      </p:grpSp>
      <p:sp>
        <p:nvSpPr>
          <p:cNvPr id="172" name="Google Shape;172;p27"/>
          <p:cNvSpPr txBox="1"/>
          <p:nvPr/>
        </p:nvSpPr>
        <p:spPr>
          <a:xfrm>
            <a:off x="684700" y="1932600"/>
            <a:ext cx="7097700" cy="2855400"/>
          </a:xfrm>
          <a:prstGeom prst="rect">
            <a:avLst/>
          </a:prstGeom>
          <a:noFill/>
          <a:ln>
            <a:noFill/>
          </a:ln>
        </p:spPr>
        <p:txBody>
          <a:bodyPr anchorCtr="0" anchor="t" bIns="91425" lIns="91425" spcFirstLastPara="1" rIns="91425" wrap="square" tIns="91425">
            <a:spAutoFit/>
          </a:bodyPr>
          <a:lstStyle/>
          <a:p>
            <a:pPr indent="0" lvl="0" marL="0" rtl="0" algn="l">
              <a:spcBef>
                <a:spcPts val="1000"/>
              </a:spcBef>
              <a:spcAft>
                <a:spcPts val="0"/>
              </a:spcAft>
              <a:buNone/>
            </a:pPr>
            <a:r>
              <a:rPr b="1" lang="it">
                <a:solidFill>
                  <a:srgbClr val="2B80E6"/>
                </a:solidFill>
                <a:latin typeface="Titillium Web"/>
                <a:ea typeface="Titillium Web"/>
                <a:cs typeface="Titillium Web"/>
                <a:sym typeface="Titillium Web"/>
              </a:rPr>
              <a:t>Suggerimenti</a:t>
            </a:r>
            <a:endParaRPr b="1">
              <a:solidFill>
                <a:srgbClr val="2B80E6"/>
              </a:solidFill>
              <a:latin typeface="Titillium Web"/>
              <a:ea typeface="Titillium Web"/>
              <a:cs typeface="Titillium Web"/>
              <a:sym typeface="Titillium Web"/>
            </a:endParaRPr>
          </a:p>
          <a:p>
            <a:pPr indent="0" lvl="0" marL="0" rtl="0" algn="just">
              <a:lnSpc>
                <a:spcPct val="150000"/>
              </a:lnSpc>
              <a:spcBef>
                <a:spcPts val="0"/>
              </a:spcBef>
              <a:spcAft>
                <a:spcPts val="0"/>
              </a:spcAft>
              <a:buNone/>
            </a:pPr>
            <a:r>
              <a:t/>
            </a:r>
            <a:endParaRPr sz="1100">
              <a:solidFill>
                <a:schemeClr val="dk1"/>
              </a:solidFill>
              <a:highlight>
                <a:srgbClr val="FFFFFF"/>
              </a:highlight>
              <a:latin typeface="Titillium Web"/>
              <a:ea typeface="Titillium Web"/>
              <a:cs typeface="Titillium Web"/>
              <a:sym typeface="Titillium Web"/>
            </a:endParaRPr>
          </a:p>
          <a:p>
            <a:pPr indent="-298450" lvl="0" marL="457200" rtl="0" algn="just">
              <a:lnSpc>
                <a:spcPct val="150000"/>
              </a:lnSpc>
              <a:spcBef>
                <a:spcPts val="0"/>
              </a:spcBef>
              <a:spcAft>
                <a:spcPts val="0"/>
              </a:spcAft>
              <a:buClr>
                <a:schemeClr val="dk1"/>
              </a:buClr>
              <a:buSzPts val="1100"/>
              <a:buFont typeface="Titillium Web"/>
              <a:buChar char="●"/>
            </a:pPr>
            <a:r>
              <a:rPr lang="it" sz="1100">
                <a:solidFill>
                  <a:schemeClr val="dk1"/>
                </a:solidFill>
                <a:highlight>
                  <a:srgbClr val="FFFFFF"/>
                </a:highlight>
                <a:latin typeface="Titillium Web"/>
                <a:ea typeface="Titillium Web"/>
                <a:cs typeface="Titillium Web"/>
                <a:sym typeface="Titillium Web"/>
              </a:rPr>
              <a:t>Collaborazioni trasversali tra gli uffici delle CM (Programmazione Scolastica, Edilizia Scolastica, Statistica, Mobilità, Sistemi Informatici, GIS, Pianificazione Strategica.</a:t>
            </a:r>
            <a:endParaRPr sz="1100">
              <a:solidFill>
                <a:schemeClr val="dk1"/>
              </a:solidFill>
              <a:highlight>
                <a:srgbClr val="FFFFFF"/>
              </a:highlight>
              <a:latin typeface="Titillium Web"/>
              <a:ea typeface="Titillium Web"/>
              <a:cs typeface="Titillium Web"/>
              <a:sym typeface="Titillium Web"/>
            </a:endParaRPr>
          </a:p>
          <a:p>
            <a:pPr indent="-298450" lvl="0" marL="457200" rtl="0" algn="just">
              <a:lnSpc>
                <a:spcPct val="150000"/>
              </a:lnSpc>
              <a:spcBef>
                <a:spcPts val="0"/>
              </a:spcBef>
              <a:spcAft>
                <a:spcPts val="0"/>
              </a:spcAft>
              <a:buClr>
                <a:schemeClr val="dk1"/>
              </a:buClr>
              <a:buSzPts val="1100"/>
              <a:buFont typeface="Titillium Web"/>
              <a:buChar char="●"/>
            </a:pPr>
            <a:r>
              <a:rPr lang="it" sz="1100">
                <a:solidFill>
                  <a:schemeClr val="dk1"/>
                </a:solidFill>
                <a:highlight>
                  <a:srgbClr val="FFFFFF"/>
                </a:highlight>
                <a:latin typeface="Titillium Web"/>
                <a:ea typeface="Titillium Web"/>
                <a:cs typeface="Titillium Web"/>
                <a:sym typeface="Titillium Web"/>
              </a:rPr>
              <a:t>Collaborazione con le scuole del territorio e l’ufficio scolastico regionale.</a:t>
            </a:r>
            <a:endParaRPr sz="1100">
              <a:solidFill>
                <a:schemeClr val="dk1"/>
              </a:solidFill>
              <a:highlight>
                <a:srgbClr val="FFFFFF"/>
              </a:highlight>
              <a:latin typeface="Titillium Web"/>
              <a:ea typeface="Titillium Web"/>
              <a:cs typeface="Titillium Web"/>
              <a:sym typeface="Titillium Web"/>
            </a:endParaRPr>
          </a:p>
          <a:p>
            <a:pPr indent="-298450" lvl="0" marL="457200" rtl="0" algn="just">
              <a:lnSpc>
                <a:spcPct val="150000"/>
              </a:lnSpc>
              <a:spcBef>
                <a:spcPts val="0"/>
              </a:spcBef>
              <a:spcAft>
                <a:spcPts val="0"/>
              </a:spcAft>
              <a:buClr>
                <a:schemeClr val="dk1"/>
              </a:buClr>
              <a:buSzPts val="1100"/>
              <a:buFont typeface="Titillium Web"/>
              <a:buChar char="●"/>
            </a:pPr>
            <a:r>
              <a:rPr lang="it" sz="1100">
                <a:solidFill>
                  <a:schemeClr val="dk1"/>
                </a:solidFill>
                <a:highlight>
                  <a:srgbClr val="FFFFFF"/>
                </a:highlight>
                <a:latin typeface="Titillium Web"/>
                <a:ea typeface="Titillium Web"/>
                <a:cs typeface="Titillium Web"/>
                <a:sym typeface="Titillium Web"/>
              </a:rPr>
              <a:t>G</a:t>
            </a:r>
            <a:r>
              <a:rPr lang="it" sz="1100">
                <a:solidFill>
                  <a:schemeClr val="dk1"/>
                </a:solidFill>
                <a:highlight>
                  <a:srgbClr val="FFFFFF"/>
                </a:highlight>
                <a:latin typeface="Titillium Web"/>
                <a:ea typeface="Titillium Web"/>
                <a:cs typeface="Titillium Web"/>
                <a:sym typeface="Titillium Web"/>
              </a:rPr>
              <a:t>razie a questa implementazione e con l’interesse da parte delle istituzioni preposte sarà possibile esportare questa esperienza laboratoriale a livello metropolitano a servizio dei mobility manager, fornendo così servizi di:</a:t>
            </a:r>
            <a:endParaRPr sz="1100">
              <a:solidFill>
                <a:schemeClr val="dk1"/>
              </a:solidFill>
              <a:highlight>
                <a:srgbClr val="FFFFFF"/>
              </a:highlight>
              <a:latin typeface="Titillium Web"/>
              <a:ea typeface="Titillium Web"/>
              <a:cs typeface="Titillium Web"/>
              <a:sym typeface="Titillium Web"/>
            </a:endParaRPr>
          </a:p>
          <a:p>
            <a:pPr indent="-298450" lvl="1" marL="914400" rtl="0" algn="just">
              <a:lnSpc>
                <a:spcPct val="150000"/>
              </a:lnSpc>
              <a:spcBef>
                <a:spcPts val="0"/>
              </a:spcBef>
              <a:spcAft>
                <a:spcPts val="0"/>
              </a:spcAft>
              <a:buClr>
                <a:schemeClr val="dk1"/>
              </a:buClr>
              <a:buSzPts val="1100"/>
              <a:buFont typeface="Titillium Web"/>
              <a:buChar char="○"/>
            </a:pPr>
            <a:r>
              <a:rPr lang="it" sz="1100">
                <a:solidFill>
                  <a:schemeClr val="dk1"/>
                </a:solidFill>
                <a:highlight>
                  <a:srgbClr val="FFFFFF"/>
                </a:highlight>
                <a:latin typeface="Titillium Web"/>
                <a:ea typeface="Titillium Web"/>
                <a:cs typeface="Titillium Web"/>
                <a:sym typeface="Titillium Web"/>
              </a:rPr>
              <a:t>“Service Design” </a:t>
            </a:r>
            <a:endParaRPr sz="1100">
              <a:solidFill>
                <a:schemeClr val="dk1"/>
              </a:solidFill>
              <a:highlight>
                <a:srgbClr val="FFFFFF"/>
              </a:highlight>
              <a:latin typeface="Titillium Web"/>
              <a:ea typeface="Titillium Web"/>
              <a:cs typeface="Titillium Web"/>
              <a:sym typeface="Titillium Web"/>
            </a:endParaRPr>
          </a:p>
          <a:p>
            <a:pPr indent="-298450" lvl="1" marL="914400" rtl="0" algn="just">
              <a:lnSpc>
                <a:spcPct val="150000"/>
              </a:lnSpc>
              <a:spcBef>
                <a:spcPts val="0"/>
              </a:spcBef>
              <a:spcAft>
                <a:spcPts val="0"/>
              </a:spcAft>
              <a:buClr>
                <a:schemeClr val="dk1"/>
              </a:buClr>
              <a:buSzPts val="1100"/>
              <a:buFont typeface="Titillium Web"/>
              <a:buChar char="○"/>
            </a:pPr>
            <a:r>
              <a:rPr lang="it" sz="1100">
                <a:solidFill>
                  <a:schemeClr val="dk1"/>
                </a:solidFill>
                <a:highlight>
                  <a:srgbClr val="FFFFFF"/>
                </a:highlight>
                <a:latin typeface="Titillium Web"/>
                <a:ea typeface="Titillium Web"/>
                <a:cs typeface="Titillium Web"/>
                <a:sym typeface="Titillium Web"/>
              </a:rPr>
              <a:t>“Co-progettazione”</a:t>
            </a:r>
            <a:endParaRPr sz="1100">
              <a:solidFill>
                <a:schemeClr val="dk1"/>
              </a:solidFill>
              <a:highlight>
                <a:srgbClr val="FFFFFF"/>
              </a:highlight>
              <a:latin typeface="Titillium Web"/>
              <a:ea typeface="Titillium Web"/>
              <a:cs typeface="Titillium Web"/>
              <a:sym typeface="Titillium Web"/>
            </a:endParaRPr>
          </a:p>
          <a:p>
            <a:pPr indent="-298450" lvl="1" marL="914400" rtl="0" algn="just">
              <a:lnSpc>
                <a:spcPct val="150000"/>
              </a:lnSpc>
              <a:spcBef>
                <a:spcPts val="0"/>
              </a:spcBef>
              <a:spcAft>
                <a:spcPts val="0"/>
              </a:spcAft>
              <a:buClr>
                <a:schemeClr val="dk1"/>
              </a:buClr>
              <a:buSzPts val="1100"/>
              <a:buFont typeface="Titillium Web"/>
              <a:buChar char="○"/>
            </a:pPr>
            <a:r>
              <a:rPr lang="it" sz="1100">
                <a:solidFill>
                  <a:schemeClr val="dk1"/>
                </a:solidFill>
                <a:highlight>
                  <a:srgbClr val="FFFFFF"/>
                </a:highlight>
                <a:latin typeface="Titillium Web"/>
                <a:ea typeface="Titillium Web"/>
                <a:cs typeface="Titillium Web"/>
                <a:sym typeface="Titillium Web"/>
              </a:rPr>
              <a:t>“Co-creazione”</a:t>
            </a:r>
            <a:endParaRPr sz="1100">
              <a:solidFill>
                <a:schemeClr val="dk1"/>
              </a:solidFill>
              <a:highlight>
                <a:srgbClr val="FFFFFF"/>
              </a:highlight>
              <a:latin typeface="Titillium Web"/>
              <a:ea typeface="Titillium Web"/>
              <a:cs typeface="Titillium Web"/>
              <a:sym typeface="Titillium Web"/>
            </a:endParaRPr>
          </a:p>
          <a:p>
            <a:pPr indent="457200" lvl="0" marL="0" rtl="0" algn="just">
              <a:lnSpc>
                <a:spcPct val="150000"/>
              </a:lnSpc>
              <a:spcBef>
                <a:spcPts val="0"/>
              </a:spcBef>
              <a:spcAft>
                <a:spcPts val="0"/>
              </a:spcAft>
              <a:buNone/>
            </a:pPr>
            <a:r>
              <a:rPr lang="it" sz="1100">
                <a:solidFill>
                  <a:schemeClr val="dk1"/>
                </a:solidFill>
                <a:highlight>
                  <a:srgbClr val="FFFFFF"/>
                </a:highlight>
                <a:latin typeface="Titillium Web"/>
                <a:ea typeface="Titillium Web"/>
                <a:cs typeface="Titillium Web"/>
                <a:sym typeface="Titillium Web"/>
              </a:rPr>
              <a:t>Con finalità propositive di Open Government Partnership</a:t>
            </a:r>
            <a:endParaRPr b="1">
              <a:solidFill>
                <a:srgbClr val="2B80E6"/>
              </a:solidFill>
              <a:latin typeface="Titillium Web"/>
              <a:ea typeface="Titillium Web"/>
              <a:cs typeface="Titillium Web"/>
              <a:sym typeface="Titillium Web"/>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grpSp>
        <p:nvGrpSpPr>
          <p:cNvPr id="60" name="Google Shape;60;p14"/>
          <p:cNvGrpSpPr/>
          <p:nvPr/>
        </p:nvGrpSpPr>
        <p:grpSpPr>
          <a:xfrm>
            <a:off x="0" y="-6600"/>
            <a:ext cx="9143999" cy="1328800"/>
            <a:chOff x="0" y="-6600"/>
            <a:chExt cx="9143999" cy="1328800"/>
          </a:xfrm>
        </p:grpSpPr>
        <p:pic>
          <p:nvPicPr>
            <p:cNvPr id="61" name="Google Shape;61;p14"/>
            <p:cNvPicPr preferRelativeResize="0"/>
            <p:nvPr/>
          </p:nvPicPr>
          <p:blipFill>
            <a:blip r:embed="rId3">
              <a:alphaModFix/>
            </a:blip>
            <a:stretch>
              <a:fillRect/>
            </a:stretch>
          </p:blipFill>
          <p:spPr>
            <a:xfrm>
              <a:off x="0" y="-6600"/>
              <a:ext cx="9143999" cy="1307830"/>
            </a:xfrm>
            <a:prstGeom prst="rect">
              <a:avLst/>
            </a:prstGeom>
            <a:noFill/>
            <a:ln>
              <a:noFill/>
            </a:ln>
          </p:spPr>
        </p:pic>
        <p:sp>
          <p:nvSpPr>
            <p:cNvPr id="62" name="Google Shape;62;p14"/>
            <p:cNvSpPr txBox="1"/>
            <p:nvPr/>
          </p:nvSpPr>
          <p:spPr>
            <a:xfrm>
              <a:off x="1137475" y="860500"/>
              <a:ext cx="3810000" cy="461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it" sz="1800">
                  <a:solidFill>
                    <a:srgbClr val="578CCA"/>
                  </a:solidFill>
                  <a:latin typeface="Titillium Web"/>
                  <a:ea typeface="Titillium Web"/>
                  <a:cs typeface="Titillium Web"/>
                  <a:sym typeface="Titillium Web"/>
                </a:rPr>
                <a:t>Open data al metro</a:t>
              </a:r>
              <a:r>
                <a:rPr b="1" baseline="30000" lang="it" sz="1800">
                  <a:solidFill>
                    <a:srgbClr val="578CCA"/>
                  </a:solidFill>
                  <a:latin typeface="Titillium Web"/>
                  <a:ea typeface="Titillium Web"/>
                  <a:cs typeface="Titillium Web"/>
                  <a:sym typeface="Titillium Web"/>
                </a:rPr>
                <a:t>3</a:t>
              </a:r>
              <a:endParaRPr b="1" sz="1800">
                <a:solidFill>
                  <a:srgbClr val="578CCA"/>
                </a:solidFill>
              </a:endParaRPr>
            </a:p>
          </p:txBody>
        </p:sp>
      </p:grpSp>
      <p:sp>
        <p:nvSpPr>
          <p:cNvPr id="63" name="Google Shape;63;p14"/>
          <p:cNvSpPr txBox="1"/>
          <p:nvPr/>
        </p:nvSpPr>
        <p:spPr>
          <a:xfrm>
            <a:off x="684700" y="1932600"/>
            <a:ext cx="6360900" cy="738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it">
                <a:solidFill>
                  <a:srgbClr val="2B80E6"/>
                </a:solidFill>
                <a:latin typeface="Titillium Web"/>
                <a:ea typeface="Titillium Web"/>
                <a:cs typeface="Titillium Web"/>
                <a:sym typeface="Titillium Web"/>
              </a:rPr>
              <a:t>Tavolo </a:t>
            </a:r>
            <a:endParaRPr b="1">
              <a:solidFill>
                <a:srgbClr val="2B80E6"/>
              </a:solidFill>
              <a:latin typeface="Titillium Web"/>
              <a:ea typeface="Titillium Web"/>
              <a:cs typeface="Titillium Web"/>
              <a:sym typeface="Titillium Web"/>
            </a:endParaRPr>
          </a:p>
          <a:p>
            <a:pPr indent="0" lvl="0" marL="0" rtl="0" algn="l">
              <a:spcBef>
                <a:spcPts val="0"/>
              </a:spcBef>
              <a:spcAft>
                <a:spcPts val="0"/>
              </a:spcAft>
              <a:buNone/>
            </a:pPr>
            <a:r>
              <a:rPr lang="it" sz="2200">
                <a:solidFill>
                  <a:srgbClr val="17365D"/>
                </a:solidFill>
                <a:latin typeface="Titillium Web"/>
                <a:ea typeface="Titillium Web"/>
                <a:cs typeface="Titillium Web"/>
                <a:sym typeface="Titillium Web"/>
              </a:rPr>
              <a:t>Mobilità studentesca</a:t>
            </a:r>
            <a:endParaRPr b="1">
              <a:solidFill>
                <a:srgbClr val="2B80E6"/>
              </a:solidFill>
              <a:latin typeface="Titillium Web"/>
              <a:ea typeface="Titillium Web"/>
              <a:cs typeface="Titillium Web"/>
              <a:sym typeface="Titillium Web"/>
            </a:endParaRPr>
          </a:p>
        </p:txBody>
      </p:sp>
      <p:sp>
        <p:nvSpPr>
          <p:cNvPr id="64" name="Google Shape;64;p14"/>
          <p:cNvSpPr txBox="1"/>
          <p:nvPr/>
        </p:nvSpPr>
        <p:spPr>
          <a:xfrm>
            <a:off x="4956575" y="2571750"/>
            <a:ext cx="3288900" cy="2055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it">
                <a:solidFill>
                  <a:srgbClr val="2B80E6"/>
                </a:solidFill>
                <a:latin typeface="Titillium Web"/>
                <a:ea typeface="Titillium Web"/>
                <a:cs typeface="Titillium Web"/>
                <a:sym typeface="Titillium Web"/>
              </a:rPr>
              <a:t>Componenti</a:t>
            </a:r>
            <a:endParaRPr b="1">
              <a:solidFill>
                <a:srgbClr val="2B80E6"/>
              </a:solidFill>
              <a:latin typeface="Titillium Web"/>
              <a:ea typeface="Titillium Web"/>
              <a:cs typeface="Titillium Web"/>
              <a:sym typeface="Titillium Web"/>
            </a:endParaRPr>
          </a:p>
          <a:p>
            <a:pPr indent="0" lvl="0" marL="0" rtl="0" algn="l">
              <a:spcBef>
                <a:spcPts val="0"/>
              </a:spcBef>
              <a:spcAft>
                <a:spcPts val="0"/>
              </a:spcAft>
              <a:buNone/>
            </a:pPr>
            <a:r>
              <a:t/>
            </a:r>
            <a:endParaRPr b="1">
              <a:solidFill>
                <a:srgbClr val="2B80E6"/>
              </a:solidFill>
              <a:latin typeface="Titillium Web"/>
              <a:ea typeface="Titillium Web"/>
              <a:cs typeface="Titillium Web"/>
              <a:sym typeface="Titillium Web"/>
            </a:endParaRPr>
          </a:p>
          <a:p>
            <a:pPr indent="0" lvl="0" marL="0" rtl="0" algn="just">
              <a:lnSpc>
                <a:spcPct val="150000"/>
              </a:lnSpc>
              <a:spcBef>
                <a:spcPts val="0"/>
              </a:spcBef>
              <a:spcAft>
                <a:spcPts val="0"/>
              </a:spcAft>
              <a:buClr>
                <a:schemeClr val="dk1"/>
              </a:buClr>
              <a:buSzPts val="1100"/>
              <a:buFont typeface="Arial"/>
              <a:buNone/>
            </a:pPr>
            <a:r>
              <a:rPr lang="it" sz="1100">
                <a:solidFill>
                  <a:schemeClr val="dk1"/>
                </a:solidFill>
                <a:latin typeface="Titillium Web"/>
                <a:ea typeface="Titillium Web"/>
                <a:cs typeface="Titillium Web"/>
                <a:sym typeface="Titillium Web"/>
              </a:rPr>
              <a:t>Serena Pascucci - Città Metropolitana di Roma</a:t>
            </a:r>
            <a:endParaRPr sz="1100">
              <a:solidFill>
                <a:schemeClr val="dk1"/>
              </a:solidFill>
              <a:latin typeface="Titillium Web"/>
              <a:ea typeface="Titillium Web"/>
              <a:cs typeface="Titillium Web"/>
              <a:sym typeface="Titillium Web"/>
            </a:endParaRPr>
          </a:p>
          <a:p>
            <a:pPr indent="0" lvl="0" marL="0" rtl="0" algn="just">
              <a:lnSpc>
                <a:spcPct val="150000"/>
              </a:lnSpc>
              <a:spcBef>
                <a:spcPts val="0"/>
              </a:spcBef>
              <a:spcAft>
                <a:spcPts val="0"/>
              </a:spcAft>
              <a:buNone/>
            </a:pPr>
            <a:r>
              <a:rPr lang="it" sz="1100">
                <a:solidFill>
                  <a:schemeClr val="dk1"/>
                </a:solidFill>
                <a:latin typeface="Titillium Web"/>
                <a:ea typeface="Titillium Web"/>
                <a:cs typeface="Titillium Web"/>
                <a:sym typeface="Titillium Web"/>
              </a:rPr>
              <a:t>Monica Rizzo - Città Metropolitana di Roma</a:t>
            </a:r>
            <a:endParaRPr sz="1100">
              <a:solidFill>
                <a:schemeClr val="dk1"/>
              </a:solidFill>
              <a:latin typeface="Titillium Web"/>
              <a:ea typeface="Titillium Web"/>
              <a:cs typeface="Titillium Web"/>
              <a:sym typeface="Titillium Web"/>
            </a:endParaRPr>
          </a:p>
          <a:p>
            <a:pPr indent="0" lvl="0" marL="0" rtl="0" algn="just">
              <a:lnSpc>
                <a:spcPct val="150000"/>
              </a:lnSpc>
              <a:spcBef>
                <a:spcPts val="0"/>
              </a:spcBef>
              <a:spcAft>
                <a:spcPts val="0"/>
              </a:spcAft>
              <a:buNone/>
            </a:pPr>
            <a:r>
              <a:rPr lang="it" sz="1100">
                <a:solidFill>
                  <a:schemeClr val="dk1"/>
                </a:solidFill>
                <a:latin typeface="Titillium Web"/>
                <a:ea typeface="Titillium Web"/>
                <a:cs typeface="Titillium Web"/>
                <a:sym typeface="Titillium Web"/>
              </a:rPr>
              <a:t>Francesco Terrasi - Città Metropolitana di Palermo </a:t>
            </a:r>
            <a:endParaRPr sz="1100">
              <a:solidFill>
                <a:schemeClr val="dk1"/>
              </a:solidFill>
              <a:latin typeface="Titillium Web"/>
              <a:ea typeface="Titillium Web"/>
              <a:cs typeface="Titillium Web"/>
              <a:sym typeface="Titillium Web"/>
            </a:endParaRPr>
          </a:p>
          <a:p>
            <a:pPr indent="0" lvl="0" marL="0" rtl="0" algn="just">
              <a:lnSpc>
                <a:spcPct val="150000"/>
              </a:lnSpc>
              <a:spcBef>
                <a:spcPts val="0"/>
              </a:spcBef>
              <a:spcAft>
                <a:spcPts val="0"/>
              </a:spcAft>
              <a:buClr>
                <a:schemeClr val="dk1"/>
              </a:buClr>
              <a:buSzPts val="1100"/>
              <a:buFont typeface="Arial"/>
              <a:buNone/>
            </a:pPr>
            <a:r>
              <a:rPr lang="it" sz="1100">
                <a:solidFill>
                  <a:schemeClr val="dk1"/>
                </a:solidFill>
                <a:latin typeface="Titillium Web"/>
                <a:ea typeface="Titillium Web"/>
                <a:cs typeface="Titillium Web"/>
                <a:sym typeface="Titillium Web"/>
              </a:rPr>
              <a:t>Roberto La Monica - Città Metropolitana di Palermo</a:t>
            </a:r>
            <a:endParaRPr sz="1100">
              <a:solidFill>
                <a:schemeClr val="dk1"/>
              </a:solidFill>
              <a:latin typeface="Titillium Web"/>
              <a:ea typeface="Titillium Web"/>
              <a:cs typeface="Titillium Web"/>
              <a:sym typeface="Titillium Web"/>
            </a:endParaRPr>
          </a:p>
          <a:p>
            <a:pPr indent="0" lvl="0" marL="0" rtl="0" algn="just">
              <a:lnSpc>
                <a:spcPct val="150000"/>
              </a:lnSpc>
              <a:spcBef>
                <a:spcPts val="0"/>
              </a:spcBef>
              <a:spcAft>
                <a:spcPts val="0"/>
              </a:spcAft>
              <a:buClr>
                <a:schemeClr val="dk1"/>
              </a:buClr>
              <a:buSzPts val="1100"/>
              <a:buFont typeface="Arial"/>
              <a:buNone/>
            </a:pPr>
            <a:r>
              <a:rPr lang="it" sz="1100">
                <a:solidFill>
                  <a:schemeClr val="dk1"/>
                </a:solidFill>
                <a:latin typeface="Titillium Web"/>
                <a:ea typeface="Titillium Web"/>
                <a:cs typeface="Titillium Web"/>
                <a:sym typeface="Titillium Web"/>
              </a:rPr>
              <a:t>Maurizio Gozzo - Città Metropolitana di Milano</a:t>
            </a:r>
            <a:endParaRPr sz="1100">
              <a:solidFill>
                <a:schemeClr val="dk1"/>
              </a:solidFill>
              <a:latin typeface="Titillium Web"/>
              <a:ea typeface="Titillium Web"/>
              <a:cs typeface="Titillium Web"/>
              <a:sym typeface="Titillium Web"/>
            </a:endParaRPr>
          </a:p>
          <a:p>
            <a:pPr indent="0" lvl="0" marL="0" rtl="0" algn="just">
              <a:lnSpc>
                <a:spcPct val="150000"/>
              </a:lnSpc>
              <a:spcBef>
                <a:spcPts val="0"/>
              </a:spcBef>
              <a:spcAft>
                <a:spcPts val="0"/>
              </a:spcAft>
              <a:buClr>
                <a:schemeClr val="dk1"/>
              </a:buClr>
              <a:buSzPts val="1100"/>
              <a:buFont typeface="Arial"/>
              <a:buNone/>
            </a:pPr>
            <a:r>
              <a:rPr lang="it" sz="1100">
                <a:solidFill>
                  <a:schemeClr val="dk1"/>
                </a:solidFill>
                <a:latin typeface="Titillium Web"/>
                <a:ea typeface="Titillium Web"/>
                <a:cs typeface="Titillium Web"/>
                <a:sym typeface="Titillium Web"/>
              </a:rPr>
              <a:t>Jürgen Assfalg -Città Metropolitana di Firenze</a:t>
            </a:r>
            <a:endParaRPr>
              <a:latin typeface="Titillium Web"/>
              <a:ea typeface="Titillium Web"/>
              <a:cs typeface="Titillium Web"/>
              <a:sym typeface="Titillium Web"/>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grpSp>
        <p:nvGrpSpPr>
          <p:cNvPr id="69" name="Google Shape;69;p15"/>
          <p:cNvGrpSpPr/>
          <p:nvPr/>
        </p:nvGrpSpPr>
        <p:grpSpPr>
          <a:xfrm>
            <a:off x="0" y="-6600"/>
            <a:ext cx="9143999" cy="1328800"/>
            <a:chOff x="0" y="-6600"/>
            <a:chExt cx="9143999" cy="1328800"/>
          </a:xfrm>
        </p:grpSpPr>
        <p:pic>
          <p:nvPicPr>
            <p:cNvPr id="70" name="Google Shape;70;p15"/>
            <p:cNvPicPr preferRelativeResize="0"/>
            <p:nvPr/>
          </p:nvPicPr>
          <p:blipFill>
            <a:blip r:embed="rId3">
              <a:alphaModFix/>
            </a:blip>
            <a:stretch>
              <a:fillRect/>
            </a:stretch>
          </p:blipFill>
          <p:spPr>
            <a:xfrm>
              <a:off x="0" y="-6600"/>
              <a:ext cx="9143999" cy="1307830"/>
            </a:xfrm>
            <a:prstGeom prst="rect">
              <a:avLst/>
            </a:prstGeom>
            <a:noFill/>
            <a:ln>
              <a:noFill/>
            </a:ln>
          </p:spPr>
        </p:pic>
        <p:sp>
          <p:nvSpPr>
            <p:cNvPr id="71" name="Google Shape;71;p15"/>
            <p:cNvSpPr txBox="1"/>
            <p:nvPr/>
          </p:nvSpPr>
          <p:spPr>
            <a:xfrm>
              <a:off x="1137475" y="860500"/>
              <a:ext cx="3810000" cy="461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it" sz="1800">
                  <a:solidFill>
                    <a:srgbClr val="578CCA"/>
                  </a:solidFill>
                  <a:latin typeface="Titillium Web"/>
                  <a:ea typeface="Titillium Web"/>
                  <a:cs typeface="Titillium Web"/>
                  <a:sym typeface="Titillium Web"/>
                </a:rPr>
                <a:t>Open data al metro</a:t>
              </a:r>
              <a:r>
                <a:rPr b="1" baseline="30000" lang="it" sz="1800">
                  <a:solidFill>
                    <a:srgbClr val="578CCA"/>
                  </a:solidFill>
                  <a:latin typeface="Titillium Web"/>
                  <a:ea typeface="Titillium Web"/>
                  <a:cs typeface="Titillium Web"/>
                  <a:sym typeface="Titillium Web"/>
                </a:rPr>
                <a:t>3</a:t>
              </a:r>
              <a:endParaRPr b="1" sz="1800">
                <a:solidFill>
                  <a:srgbClr val="578CCA"/>
                </a:solidFill>
              </a:endParaRPr>
            </a:p>
          </p:txBody>
        </p:sp>
      </p:grpSp>
      <p:sp>
        <p:nvSpPr>
          <p:cNvPr id="72" name="Google Shape;72;p15"/>
          <p:cNvSpPr txBox="1"/>
          <p:nvPr/>
        </p:nvSpPr>
        <p:spPr>
          <a:xfrm>
            <a:off x="684700" y="1931750"/>
            <a:ext cx="8047500" cy="2963100"/>
          </a:xfrm>
          <a:prstGeom prst="rect">
            <a:avLst/>
          </a:prstGeom>
          <a:noFill/>
          <a:ln>
            <a:noFill/>
          </a:ln>
        </p:spPr>
        <p:txBody>
          <a:bodyPr anchorCtr="0" anchor="t" bIns="91425" lIns="91425" spcFirstLastPara="1" rIns="91425" wrap="square" tIns="91425">
            <a:spAutoFit/>
          </a:bodyPr>
          <a:lstStyle/>
          <a:p>
            <a:pPr indent="0" lvl="0" marL="0" rtl="0" algn="just">
              <a:lnSpc>
                <a:spcPct val="150000"/>
              </a:lnSpc>
              <a:spcBef>
                <a:spcPts val="1000"/>
              </a:spcBef>
              <a:spcAft>
                <a:spcPts val="0"/>
              </a:spcAft>
              <a:buClr>
                <a:schemeClr val="dk1"/>
              </a:buClr>
              <a:buSzPts val="1100"/>
              <a:buFont typeface="Arial"/>
              <a:buNone/>
            </a:pPr>
            <a:r>
              <a:rPr b="1" lang="it">
                <a:solidFill>
                  <a:srgbClr val="2B80E6"/>
                </a:solidFill>
                <a:latin typeface="Titillium Web"/>
                <a:ea typeface="Titillium Web"/>
                <a:cs typeface="Titillium Web"/>
                <a:sym typeface="Titillium Web"/>
              </a:rPr>
              <a:t>Materiale di partenza/riferimenti</a:t>
            </a:r>
            <a:endParaRPr b="1">
              <a:solidFill>
                <a:srgbClr val="2B80E6"/>
              </a:solidFill>
              <a:latin typeface="Titillium Web"/>
              <a:ea typeface="Titillium Web"/>
              <a:cs typeface="Titillium Web"/>
              <a:sym typeface="Titillium Web"/>
            </a:endParaRPr>
          </a:p>
          <a:p>
            <a:pPr indent="0" lvl="0" marL="0" rtl="0" algn="just">
              <a:lnSpc>
                <a:spcPct val="150000"/>
              </a:lnSpc>
              <a:spcBef>
                <a:spcPts val="0"/>
              </a:spcBef>
              <a:spcAft>
                <a:spcPts val="0"/>
              </a:spcAft>
              <a:buClr>
                <a:schemeClr val="dk1"/>
              </a:buClr>
              <a:buSzPts val="1100"/>
              <a:buFont typeface="Arial"/>
              <a:buNone/>
            </a:pPr>
            <a:r>
              <a:rPr b="1" lang="it" sz="1100">
                <a:solidFill>
                  <a:schemeClr val="dk1"/>
                </a:solidFill>
                <a:highlight>
                  <a:srgbClr val="FFFFFF"/>
                </a:highlight>
                <a:latin typeface="Titillium Web"/>
                <a:ea typeface="Titillium Web"/>
                <a:cs typeface="Titillium Web"/>
                <a:sym typeface="Titillium Web"/>
              </a:rPr>
              <a:t>Piani di Spostamento Casa-Scuola (</a:t>
            </a:r>
            <a:r>
              <a:rPr b="1" lang="it" sz="1100">
                <a:solidFill>
                  <a:schemeClr val="dk1"/>
                </a:solidFill>
                <a:highlight>
                  <a:srgbClr val="FFFFFF"/>
                </a:highlight>
                <a:latin typeface="Titillium Web"/>
                <a:ea typeface="Titillium Web"/>
                <a:cs typeface="Titillium Web"/>
                <a:sym typeface="Titillium Web"/>
              </a:rPr>
              <a:t>PSCS) e </a:t>
            </a:r>
            <a:r>
              <a:rPr b="1" lang="it" sz="1100">
                <a:solidFill>
                  <a:schemeClr val="dk1"/>
                </a:solidFill>
                <a:highlight>
                  <a:srgbClr val="FFFFFF"/>
                </a:highlight>
                <a:latin typeface="Titillium Web"/>
                <a:ea typeface="Titillium Web"/>
                <a:cs typeface="Titillium Web"/>
                <a:sym typeface="Titillium Web"/>
              </a:rPr>
              <a:t>Piano degli Spostamenti Casa Lavoro (</a:t>
            </a:r>
            <a:r>
              <a:rPr b="1" lang="it" sz="1100">
                <a:solidFill>
                  <a:schemeClr val="dk1"/>
                </a:solidFill>
                <a:highlight>
                  <a:srgbClr val="FFFFFF"/>
                </a:highlight>
                <a:latin typeface="Titillium Web"/>
                <a:ea typeface="Titillium Web"/>
                <a:cs typeface="Titillium Web"/>
                <a:sym typeface="Titillium Web"/>
              </a:rPr>
              <a:t>PSCL) Normativa:</a:t>
            </a:r>
            <a:endParaRPr b="1" sz="1100">
              <a:solidFill>
                <a:schemeClr val="dk1"/>
              </a:solidFill>
              <a:highlight>
                <a:srgbClr val="FFFFFF"/>
              </a:highlight>
              <a:latin typeface="Titillium Web"/>
              <a:ea typeface="Titillium Web"/>
              <a:cs typeface="Titillium Web"/>
              <a:sym typeface="Titillium Web"/>
            </a:endParaRPr>
          </a:p>
          <a:p>
            <a:pPr indent="0" lvl="0" marL="0" rtl="0" algn="just">
              <a:lnSpc>
                <a:spcPct val="150000"/>
              </a:lnSpc>
              <a:spcBef>
                <a:spcPts val="0"/>
              </a:spcBef>
              <a:spcAft>
                <a:spcPts val="0"/>
              </a:spcAft>
              <a:buClr>
                <a:schemeClr val="dk1"/>
              </a:buClr>
              <a:buSzPts val="1100"/>
              <a:buFont typeface="Arial"/>
              <a:buNone/>
            </a:pPr>
            <a:r>
              <a:t/>
            </a:r>
            <a:endParaRPr b="1" sz="1100">
              <a:solidFill>
                <a:schemeClr val="dk1"/>
              </a:solidFill>
              <a:highlight>
                <a:srgbClr val="FFFFFF"/>
              </a:highlight>
              <a:latin typeface="Titillium Web"/>
              <a:ea typeface="Titillium Web"/>
              <a:cs typeface="Titillium Web"/>
              <a:sym typeface="Titillium Web"/>
            </a:endParaRPr>
          </a:p>
          <a:p>
            <a:pPr indent="-298450" lvl="0" marL="457200" rtl="0" algn="just">
              <a:lnSpc>
                <a:spcPct val="150000"/>
              </a:lnSpc>
              <a:spcBef>
                <a:spcPts val="0"/>
              </a:spcBef>
              <a:spcAft>
                <a:spcPts val="0"/>
              </a:spcAft>
              <a:buClr>
                <a:schemeClr val="dk1"/>
              </a:buClr>
              <a:buSzPts val="1100"/>
              <a:buFont typeface="Titillium Web"/>
              <a:buChar char="●"/>
            </a:pPr>
            <a:r>
              <a:rPr lang="it" sz="1100">
                <a:solidFill>
                  <a:schemeClr val="dk1"/>
                </a:solidFill>
                <a:highlight>
                  <a:srgbClr val="FFFFFF"/>
                </a:highlight>
                <a:latin typeface="Titillium Web"/>
                <a:ea typeface="Titillium Web"/>
                <a:cs typeface="Titillium Web"/>
                <a:sym typeface="Titillium Web"/>
              </a:rPr>
              <a:t>L. 221/15, i Mobility Manager Scolastici redigono i </a:t>
            </a:r>
            <a:r>
              <a:rPr b="1" lang="it" sz="1100">
                <a:solidFill>
                  <a:schemeClr val="dk1"/>
                </a:solidFill>
                <a:highlight>
                  <a:srgbClr val="FFFFFF"/>
                </a:highlight>
                <a:latin typeface="Titillium Web"/>
                <a:ea typeface="Titillium Web"/>
                <a:cs typeface="Titillium Web"/>
                <a:sym typeface="Titillium Web"/>
              </a:rPr>
              <a:t>PSCS</a:t>
            </a:r>
            <a:r>
              <a:rPr lang="it" sz="1100">
                <a:solidFill>
                  <a:schemeClr val="dk1"/>
                </a:solidFill>
                <a:highlight>
                  <a:srgbClr val="FFFFFF"/>
                </a:highlight>
                <a:latin typeface="Titillium Web"/>
                <a:ea typeface="Titillium Web"/>
                <a:cs typeface="Titillium Web"/>
                <a:sym typeface="Titillium Web"/>
              </a:rPr>
              <a:t> </a:t>
            </a:r>
            <a:r>
              <a:rPr lang="it" sz="1100">
                <a:solidFill>
                  <a:schemeClr val="dk1"/>
                </a:solidFill>
                <a:highlight>
                  <a:srgbClr val="FFFFFF"/>
                </a:highlight>
                <a:latin typeface="Titillium Web"/>
                <a:ea typeface="Titillium Web"/>
                <a:cs typeface="Titillium Web"/>
                <a:sym typeface="Titillium Web"/>
              </a:rPr>
              <a:t>degli allievi e i </a:t>
            </a:r>
            <a:r>
              <a:rPr b="1" lang="it" sz="1100">
                <a:solidFill>
                  <a:schemeClr val="dk1"/>
                </a:solidFill>
                <a:highlight>
                  <a:srgbClr val="FFFFFF"/>
                </a:highlight>
                <a:latin typeface="Titillium Web"/>
                <a:ea typeface="Titillium Web"/>
                <a:cs typeface="Titillium Web"/>
                <a:sym typeface="Titillium Web"/>
              </a:rPr>
              <a:t>PSCL </a:t>
            </a:r>
            <a:r>
              <a:rPr lang="it" sz="1100">
                <a:solidFill>
                  <a:schemeClr val="dk1"/>
                </a:solidFill>
                <a:highlight>
                  <a:srgbClr val="FFFFFF"/>
                </a:highlight>
                <a:latin typeface="Titillium Web"/>
                <a:ea typeface="Titillium Web"/>
                <a:cs typeface="Titillium Web"/>
                <a:sym typeface="Titillium Web"/>
              </a:rPr>
              <a:t>del proprio personale oltre ai Piani di Mobilità Scolastica Sostenibile;</a:t>
            </a:r>
            <a:endParaRPr sz="1100">
              <a:solidFill>
                <a:schemeClr val="dk1"/>
              </a:solidFill>
              <a:highlight>
                <a:srgbClr val="FFFFFF"/>
              </a:highlight>
              <a:latin typeface="Titillium Web"/>
              <a:ea typeface="Titillium Web"/>
              <a:cs typeface="Titillium Web"/>
              <a:sym typeface="Titillium Web"/>
            </a:endParaRPr>
          </a:p>
          <a:p>
            <a:pPr indent="-298450" lvl="0" marL="457200" rtl="0" algn="just">
              <a:lnSpc>
                <a:spcPct val="150000"/>
              </a:lnSpc>
              <a:spcBef>
                <a:spcPts val="0"/>
              </a:spcBef>
              <a:spcAft>
                <a:spcPts val="0"/>
              </a:spcAft>
              <a:buClr>
                <a:schemeClr val="dk1"/>
              </a:buClr>
              <a:buSzPts val="1100"/>
              <a:buFont typeface="Titillium Web"/>
              <a:buChar char="●"/>
            </a:pPr>
            <a:r>
              <a:rPr lang="it" sz="1100">
                <a:solidFill>
                  <a:schemeClr val="dk1"/>
                </a:solidFill>
                <a:highlight>
                  <a:srgbClr val="FFFFFF"/>
                </a:highlight>
                <a:latin typeface="Titillium Web"/>
                <a:ea typeface="Titillium Web"/>
                <a:cs typeface="Titillium Web"/>
                <a:sym typeface="Titillium Web"/>
              </a:rPr>
              <a:t>Decreto Ronchi </a:t>
            </a:r>
            <a:r>
              <a:rPr lang="it" sz="1100">
                <a:solidFill>
                  <a:srgbClr val="222222"/>
                </a:solidFill>
                <a:highlight>
                  <a:srgbClr val="FFFFFF"/>
                </a:highlight>
                <a:latin typeface="Titillium Web"/>
                <a:ea typeface="Titillium Web"/>
                <a:cs typeface="Titillium Web"/>
                <a:sym typeface="Titillium Web"/>
              </a:rPr>
              <a:t>(D.M. 27/03/1998) </a:t>
            </a:r>
            <a:r>
              <a:rPr lang="it" sz="1100">
                <a:solidFill>
                  <a:schemeClr val="dk1"/>
                </a:solidFill>
                <a:highlight>
                  <a:srgbClr val="FFFFFF"/>
                </a:highlight>
                <a:latin typeface="Titillium Web"/>
                <a:ea typeface="Titillium Web"/>
                <a:cs typeface="Titillium Web"/>
                <a:sym typeface="Titillium Web"/>
              </a:rPr>
              <a:t>sulla </a:t>
            </a:r>
            <a:r>
              <a:rPr i="1" lang="it" sz="1100">
                <a:solidFill>
                  <a:schemeClr val="dk1"/>
                </a:solidFill>
                <a:highlight>
                  <a:srgbClr val="FFFFFF"/>
                </a:highlight>
                <a:latin typeface="Titillium Web"/>
                <a:ea typeface="Titillium Web"/>
                <a:cs typeface="Titillium Web"/>
                <a:sym typeface="Titillium Web"/>
              </a:rPr>
              <a:t>Mobilità sostenibile nelle aree urbane</a:t>
            </a:r>
            <a:r>
              <a:rPr lang="it" sz="1100">
                <a:solidFill>
                  <a:schemeClr val="dk1"/>
                </a:solidFill>
                <a:latin typeface="Titillium Web"/>
                <a:ea typeface="Titillium Web"/>
                <a:cs typeface="Titillium Web"/>
                <a:sym typeface="Titillium Web"/>
              </a:rPr>
              <a:t>, integrato dal </a:t>
            </a:r>
            <a:r>
              <a:rPr lang="it" sz="1100">
                <a:solidFill>
                  <a:srgbClr val="222222"/>
                </a:solidFill>
                <a:highlight>
                  <a:srgbClr val="FFFFFF"/>
                </a:highlight>
                <a:latin typeface="Titillium Web"/>
                <a:ea typeface="Titillium Web"/>
                <a:cs typeface="Titillium Web"/>
                <a:sym typeface="Titillium Web"/>
              </a:rPr>
              <a:t>decreto Silvestrini D.M. 21/12/2000 prevede l’adozione </a:t>
            </a:r>
            <a:r>
              <a:rPr lang="it" sz="1100">
                <a:solidFill>
                  <a:schemeClr val="dk1"/>
                </a:solidFill>
                <a:highlight>
                  <a:srgbClr val="FFFFFF"/>
                </a:highlight>
                <a:latin typeface="Titillium Web"/>
                <a:ea typeface="Titillium Web"/>
                <a:cs typeface="Titillium Web"/>
                <a:sym typeface="Titillium Web"/>
              </a:rPr>
              <a:t>entro il 31 dicembre di ogni anno  il </a:t>
            </a:r>
            <a:r>
              <a:rPr b="1" lang="it" sz="1100">
                <a:solidFill>
                  <a:schemeClr val="dk1"/>
                </a:solidFill>
                <a:highlight>
                  <a:srgbClr val="FFFFFF"/>
                </a:highlight>
                <a:latin typeface="Titillium Web"/>
                <a:ea typeface="Titillium Web"/>
                <a:cs typeface="Titillium Web"/>
                <a:sym typeface="Titillium Web"/>
              </a:rPr>
              <a:t>PSCL</a:t>
            </a:r>
            <a:r>
              <a:rPr lang="it" sz="1100">
                <a:solidFill>
                  <a:schemeClr val="dk1"/>
                </a:solidFill>
                <a:highlight>
                  <a:srgbClr val="FFFFFF"/>
                </a:highlight>
                <a:latin typeface="Titillium Web"/>
                <a:ea typeface="Titillium Web"/>
                <a:cs typeface="Titillium Web"/>
                <a:sym typeface="Titillium Web"/>
              </a:rPr>
              <a:t> del proprio personale dipendente da parte delle: </a:t>
            </a:r>
            <a:r>
              <a:rPr lang="it" sz="1100">
                <a:solidFill>
                  <a:srgbClr val="222222"/>
                </a:solidFill>
                <a:highlight>
                  <a:srgbClr val="FFFFFF"/>
                </a:highlight>
                <a:latin typeface="Titillium Web"/>
                <a:ea typeface="Titillium Web"/>
                <a:cs typeface="Titillium Web"/>
                <a:sym typeface="Titillium Web"/>
              </a:rPr>
              <a:t>  </a:t>
            </a:r>
            <a:endParaRPr sz="1100">
              <a:solidFill>
                <a:srgbClr val="222222"/>
              </a:solidFill>
              <a:highlight>
                <a:srgbClr val="FFFFFF"/>
              </a:highlight>
              <a:latin typeface="Titillium Web"/>
              <a:ea typeface="Titillium Web"/>
              <a:cs typeface="Titillium Web"/>
              <a:sym typeface="Titillium Web"/>
            </a:endParaRPr>
          </a:p>
          <a:p>
            <a:pPr indent="-298450" lvl="1" marL="914400" rtl="0" algn="just">
              <a:lnSpc>
                <a:spcPct val="150000"/>
              </a:lnSpc>
              <a:spcBef>
                <a:spcPts val="0"/>
              </a:spcBef>
              <a:spcAft>
                <a:spcPts val="0"/>
              </a:spcAft>
              <a:buClr>
                <a:schemeClr val="dk1"/>
              </a:buClr>
              <a:buSzPts val="1100"/>
              <a:buFont typeface="Titillium Web"/>
              <a:buChar char="○"/>
            </a:pPr>
            <a:r>
              <a:rPr lang="it" sz="1100">
                <a:solidFill>
                  <a:schemeClr val="dk1"/>
                </a:solidFill>
                <a:highlight>
                  <a:srgbClr val="FFFFFF"/>
                </a:highlight>
                <a:latin typeface="Titillium Web"/>
                <a:ea typeface="Titillium Web"/>
                <a:cs typeface="Titillium Web"/>
                <a:sym typeface="Titillium Web"/>
              </a:rPr>
              <a:t>imprese ed Enti pubblici con &gt; di 300 dipendenti </a:t>
            </a:r>
            <a:endParaRPr sz="1100">
              <a:solidFill>
                <a:schemeClr val="dk1"/>
              </a:solidFill>
              <a:highlight>
                <a:srgbClr val="FFFFFF"/>
              </a:highlight>
              <a:latin typeface="Titillium Web"/>
              <a:ea typeface="Titillium Web"/>
              <a:cs typeface="Titillium Web"/>
              <a:sym typeface="Titillium Web"/>
            </a:endParaRPr>
          </a:p>
          <a:p>
            <a:pPr indent="-298450" lvl="1" marL="914400" rtl="0" algn="just">
              <a:lnSpc>
                <a:spcPct val="150000"/>
              </a:lnSpc>
              <a:spcBef>
                <a:spcPts val="0"/>
              </a:spcBef>
              <a:spcAft>
                <a:spcPts val="0"/>
              </a:spcAft>
              <a:buClr>
                <a:schemeClr val="dk1"/>
              </a:buClr>
              <a:buSzPts val="1100"/>
              <a:buFont typeface="Titillium Web"/>
              <a:buChar char="○"/>
            </a:pPr>
            <a:r>
              <a:rPr lang="it" sz="1100">
                <a:solidFill>
                  <a:schemeClr val="dk1"/>
                </a:solidFill>
                <a:highlight>
                  <a:srgbClr val="FFFFFF"/>
                </a:highlight>
                <a:latin typeface="Titillium Web"/>
                <a:ea typeface="Titillium Web"/>
                <a:cs typeface="Titillium Web"/>
                <a:sym typeface="Titillium Web"/>
              </a:rPr>
              <a:t>imprese con &gt; di 800 addetti ubicate in alcuni Comuni identificati (ex lege con D.M. 25/11/1994 e dalle Regioni come a “rischio di inquinamento atmosferico” </a:t>
            </a:r>
            <a:endParaRPr sz="1100">
              <a:solidFill>
                <a:schemeClr val="dk1"/>
              </a:solidFill>
              <a:highlight>
                <a:srgbClr val="FFFFFF"/>
              </a:highlight>
              <a:latin typeface="Titillium Web"/>
              <a:ea typeface="Titillium Web"/>
              <a:cs typeface="Titillium Web"/>
              <a:sym typeface="Titillium Web"/>
            </a:endParaRPr>
          </a:p>
          <a:p>
            <a:pPr indent="0" lvl="0" marL="457200" rtl="0" algn="just">
              <a:lnSpc>
                <a:spcPct val="150000"/>
              </a:lnSpc>
              <a:spcBef>
                <a:spcPts val="0"/>
              </a:spcBef>
              <a:spcAft>
                <a:spcPts val="0"/>
              </a:spcAft>
              <a:buNone/>
            </a:pPr>
            <a:r>
              <a:t/>
            </a:r>
            <a:endParaRPr sz="1100">
              <a:solidFill>
                <a:schemeClr val="dk1"/>
              </a:solidFill>
              <a:highlight>
                <a:srgbClr val="FFFFFF"/>
              </a:highlight>
              <a:latin typeface="Titillium Web"/>
              <a:ea typeface="Titillium Web"/>
              <a:cs typeface="Titillium Web"/>
              <a:sym typeface="Titillium Web"/>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grpSp>
        <p:nvGrpSpPr>
          <p:cNvPr id="77" name="Google Shape;77;p16"/>
          <p:cNvGrpSpPr/>
          <p:nvPr/>
        </p:nvGrpSpPr>
        <p:grpSpPr>
          <a:xfrm>
            <a:off x="0" y="-6600"/>
            <a:ext cx="9143999" cy="1328800"/>
            <a:chOff x="0" y="-6600"/>
            <a:chExt cx="9143999" cy="1328800"/>
          </a:xfrm>
        </p:grpSpPr>
        <p:pic>
          <p:nvPicPr>
            <p:cNvPr id="78" name="Google Shape;78;p16"/>
            <p:cNvPicPr preferRelativeResize="0"/>
            <p:nvPr/>
          </p:nvPicPr>
          <p:blipFill>
            <a:blip r:embed="rId3">
              <a:alphaModFix/>
            </a:blip>
            <a:stretch>
              <a:fillRect/>
            </a:stretch>
          </p:blipFill>
          <p:spPr>
            <a:xfrm>
              <a:off x="0" y="-6600"/>
              <a:ext cx="9143999" cy="1307830"/>
            </a:xfrm>
            <a:prstGeom prst="rect">
              <a:avLst/>
            </a:prstGeom>
            <a:noFill/>
            <a:ln>
              <a:noFill/>
            </a:ln>
          </p:spPr>
        </p:pic>
        <p:sp>
          <p:nvSpPr>
            <p:cNvPr id="79" name="Google Shape;79;p16"/>
            <p:cNvSpPr txBox="1"/>
            <p:nvPr/>
          </p:nvSpPr>
          <p:spPr>
            <a:xfrm>
              <a:off x="1137475" y="860500"/>
              <a:ext cx="3810000" cy="461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it" sz="1800">
                  <a:solidFill>
                    <a:srgbClr val="578CCA"/>
                  </a:solidFill>
                  <a:latin typeface="Titillium Web"/>
                  <a:ea typeface="Titillium Web"/>
                  <a:cs typeface="Titillium Web"/>
                  <a:sym typeface="Titillium Web"/>
                </a:rPr>
                <a:t>Open data al metro</a:t>
              </a:r>
              <a:r>
                <a:rPr b="1" baseline="30000" lang="it" sz="1800">
                  <a:solidFill>
                    <a:srgbClr val="578CCA"/>
                  </a:solidFill>
                  <a:latin typeface="Titillium Web"/>
                  <a:ea typeface="Titillium Web"/>
                  <a:cs typeface="Titillium Web"/>
                  <a:sym typeface="Titillium Web"/>
                </a:rPr>
                <a:t>3</a:t>
              </a:r>
              <a:endParaRPr b="1" sz="1800">
                <a:solidFill>
                  <a:srgbClr val="578CCA"/>
                </a:solidFill>
              </a:endParaRPr>
            </a:p>
          </p:txBody>
        </p:sp>
      </p:grpSp>
      <p:sp>
        <p:nvSpPr>
          <p:cNvPr id="80" name="Google Shape;80;p16"/>
          <p:cNvSpPr txBox="1"/>
          <p:nvPr/>
        </p:nvSpPr>
        <p:spPr>
          <a:xfrm>
            <a:off x="684700" y="1931750"/>
            <a:ext cx="8047500" cy="2963100"/>
          </a:xfrm>
          <a:prstGeom prst="rect">
            <a:avLst/>
          </a:prstGeom>
          <a:noFill/>
          <a:ln>
            <a:noFill/>
          </a:ln>
        </p:spPr>
        <p:txBody>
          <a:bodyPr anchorCtr="0" anchor="t" bIns="91425" lIns="91425" spcFirstLastPara="1" rIns="91425" wrap="square" tIns="91425">
            <a:spAutoFit/>
          </a:bodyPr>
          <a:lstStyle/>
          <a:p>
            <a:pPr indent="0" lvl="0" marL="0" rtl="0" algn="just">
              <a:lnSpc>
                <a:spcPct val="150000"/>
              </a:lnSpc>
              <a:spcBef>
                <a:spcPts val="1000"/>
              </a:spcBef>
              <a:spcAft>
                <a:spcPts val="0"/>
              </a:spcAft>
              <a:buClr>
                <a:schemeClr val="dk1"/>
              </a:buClr>
              <a:buSzPts val="1100"/>
              <a:buFont typeface="Arial"/>
              <a:buNone/>
            </a:pPr>
            <a:r>
              <a:rPr b="1" lang="it">
                <a:solidFill>
                  <a:srgbClr val="2B80E6"/>
                </a:solidFill>
                <a:latin typeface="Titillium Web"/>
                <a:ea typeface="Titillium Web"/>
                <a:cs typeface="Titillium Web"/>
                <a:sym typeface="Titillium Web"/>
              </a:rPr>
              <a:t>Materiale di partenza/riferimenti</a:t>
            </a:r>
            <a:endParaRPr b="1">
              <a:solidFill>
                <a:srgbClr val="2B80E6"/>
              </a:solidFill>
              <a:latin typeface="Titillium Web"/>
              <a:ea typeface="Titillium Web"/>
              <a:cs typeface="Titillium Web"/>
              <a:sym typeface="Titillium Web"/>
            </a:endParaRPr>
          </a:p>
          <a:p>
            <a:pPr indent="0" lvl="0" marL="0" rtl="0" algn="just">
              <a:lnSpc>
                <a:spcPct val="150000"/>
              </a:lnSpc>
              <a:spcBef>
                <a:spcPts val="0"/>
              </a:spcBef>
              <a:spcAft>
                <a:spcPts val="0"/>
              </a:spcAft>
              <a:buNone/>
            </a:pPr>
            <a:r>
              <a:rPr b="1" lang="it" sz="1100">
                <a:solidFill>
                  <a:schemeClr val="dk1"/>
                </a:solidFill>
                <a:highlight>
                  <a:srgbClr val="FFFFFF"/>
                </a:highlight>
                <a:latin typeface="Titillium Web"/>
                <a:ea typeface="Titillium Web"/>
                <a:cs typeface="Titillium Web"/>
                <a:sym typeface="Titillium Web"/>
              </a:rPr>
              <a:t>Piani di Spostamento Casa-Scuola (PSCS) e Piano degli Spostamenti Casa Lavoro (PSCL) Normativa:</a:t>
            </a:r>
            <a:endParaRPr b="1" sz="1100">
              <a:solidFill>
                <a:schemeClr val="dk1"/>
              </a:solidFill>
              <a:highlight>
                <a:srgbClr val="FFFFFF"/>
              </a:highlight>
              <a:latin typeface="Titillium Web"/>
              <a:ea typeface="Titillium Web"/>
              <a:cs typeface="Titillium Web"/>
              <a:sym typeface="Titillium Web"/>
            </a:endParaRPr>
          </a:p>
          <a:p>
            <a:pPr indent="0" lvl="0" marL="0" rtl="0" algn="just">
              <a:lnSpc>
                <a:spcPct val="150000"/>
              </a:lnSpc>
              <a:spcBef>
                <a:spcPts val="0"/>
              </a:spcBef>
              <a:spcAft>
                <a:spcPts val="0"/>
              </a:spcAft>
              <a:buClr>
                <a:schemeClr val="dk1"/>
              </a:buClr>
              <a:buSzPts val="1100"/>
              <a:buFont typeface="Arial"/>
              <a:buNone/>
            </a:pPr>
            <a:r>
              <a:t/>
            </a:r>
            <a:endParaRPr b="1" sz="1100">
              <a:solidFill>
                <a:schemeClr val="dk1"/>
              </a:solidFill>
              <a:highlight>
                <a:srgbClr val="FFFFFF"/>
              </a:highlight>
              <a:latin typeface="Titillium Web"/>
              <a:ea typeface="Titillium Web"/>
              <a:cs typeface="Titillium Web"/>
              <a:sym typeface="Titillium Web"/>
            </a:endParaRPr>
          </a:p>
          <a:p>
            <a:pPr indent="-298450" lvl="0" marL="457200" rtl="0" algn="just">
              <a:lnSpc>
                <a:spcPct val="150000"/>
              </a:lnSpc>
              <a:spcBef>
                <a:spcPts val="0"/>
              </a:spcBef>
              <a:spcAft>
                <a:spcPts val="0"/>
              </a:spcAft>
              <a:buClr>
                <a:schemeClr val="dk1"/>
              </a:buClr>
              <a:buSzPts val="1100"/>
              <a:buFont typeface="Titillium Web"/>
              <a:buChar char="●"/>
            </a:pPr>
            <a:r>
              <a:rPr lang="it" sz="1100">
                <a:solidFill>
                  <a:schemeClr val="dk1"/>
                </a:solidFill>
                <a:highlight>
                  <a:srgbClr val="FFFFFF"/>
                </a:highlight>
                <a:latin typeface="Titillium Web"/>
                <a:ea typeface="Titillium Web"/>
                <a:cs typeface="Titillium Web"/>
                <a:sym typeface="Titillium Web"/>
              </a:rPr>
              <a:t>Attualmente il </a:t>
            </a:r>
            <a:r>
              <a:rPr i="1" lang="it" sz="1100">
                <a:solidFill>
                  <a:schemeClr val="dk1"/>
                </a:solidFill>
                <a:highlight>
                  <a:srgbClr val="FFFFFF"/>
                </a:highlight>
                <a:latin typeface="Titillium Web"/>
                <a:ea typeface="Titillium Web"/>
                <a:cs typeface="Titillium Web"/>
                <a:sym typeface="Titillium Web"/>
              </a:rPr>
              <a:t>Decreto Rilancio (</a:t>
            </a:r>
            <a:r>
              <a:rPr lang="it" sz="1100">
                <a:solidFill>
                  <a:schemeClr val="dk1"/>
                </a:solidFill>
                <a:highlight>
                  <a:srgbClr val="FFFFFF"/>
                </a:highlight>
                <a:latin typeface="Titillium Web"/>
                <a:ea typeface="Titillium Web"/>
                <a:cs typeface="Titillium Web"/>
                <a:sym typeface="Titillium Web"/>
              </a:rPr>
              <a:t>D.L. 34/2020 convertito in Legge 77/2020</a:t>
            </a:r>
            <a:r>
              <a:rPr lang="it" sz="1100">
                <a:solidFill>
                  <a:schemeClr val="dk1"/>
                </a:solidFill>
                <a:latin typeface="Titillium Web"/>
                <a:ea typeface="Titillium Web"/>
                <a:cs typeface="Titillium Web"/>
                <a:sym typeface="Titillium Web"/>
              </a:rPr>
              <a:t>)  stabilisce </a:t>
            </a:r>
            <a:r>
              <a:rPr lang="it" sz="1100">
                <a:solidFill>
                  <a:schemeClr val="dk1"/>
                </a:solidFill>
                <a:highlight>
                  <a:srgbClr val="FFFFFF"/>
                </a:highlight>
                <a:latin typeface="Titillium Web"/>
                <a:ea typeface="Titillium Web"/>
                <a:cs typeface="Titillium Web"/>
                <a:sym typeface="Titillium Web"/>
              </a:rPr>
              <a:t>sono tenute ad adottare, entro il 31 dicembre di ogni anno, un </a:t>
            </a:r>
            <a:r>
              <a:rPr b="1" lang="it" sz="1100">
                <a:solidFill>
                  <a:schemeClr val="dk1"/>
                </a:solidFill>
                <a:highlight>
                  <a:srgbClr val="FFFFFF"/>
                </a:highlight>
                <a:latin typeface="Titillium Web"/>
                <a:ea typeface="Titillium Web"/>
                <a:cs typeface="Titillium Web"/>
                <a:sym typeface="Titillium Web"/>
              </a:rPr>
              <a:t>PSCL</a:t>
            </a:r>
            <a:r>
              <a:rPr lang="it" sz="1100">
                <a:solidFill>
                  <a:schemeClr val="dk1"/>
                </a:solidFill>
                <a:highlight>
                  <a:srgbClr val="FFFFFF"/>
                </a:highlight>
                <a:latin typeface="Titillium Web"/>
                <a:ea typeface="Titillium Web"/>
                <a:cs typeface="Titillium Web"/>
                <a:sym typeface="Titillium Web"/>
              </a:rPr>
              <a:t> del proprio personale dipendente  e ad identificare il Mobility Manager: </a:t>
            </a:r>
            <a:endParaRPr sz="1100">
              <a:solidFill>
                <a:schemeClr val="dk1"/>
              </a:solidFill>
              <a:highlight>
                <a:srgbClr val="FFFFFF"/>
              </a:highlight>
              <a:latin typeface="Titillium Web"/>
              <a:ea typeface="Titillium Web"/>
              <a:cs typeface="Titillium Web"/>
              <a:sym typeface="Titillium Web"/>
            </a:endParaRPr>
          </a:p>
          <a:p>
            <a:pPr indent="-298450" lvl="1" marL="914400" rtl="0" algn="just">
              <a:lnSpc>
                <a:spcPct val="150000"/>
              </a:lnSpc>
              <a:spcBef>
                <a:spcPts val="0"/>
              </a:spcBef>
              <a:spcAft>
                <a:spcPts val="0"/>
              </a:spcAft>
              <a:buClr>
                <a:schemeClr val="dk1"/>
              </a:buClr>
              <a:buSzPts val="1100"/>
              <a:buFont typeface="Titillium Web"/>
              <a:buChar char="○"/>
            </a:pPr>
            <a:r>
              <a:rPr lang="it" sz="1100">
                <a:solidFill>
                  <a:schemeClr val="dk1"/>
                </a:solidFill>
                <a:highlight>
                  <a:srgbClr val="FFFFFF"/>
                </a:highlight>
                <a:latin typeface="Titillium Web"/>
                <a:ea typeface="Titillium Web"/>
                <a:cs typeface="Titillium Web"/>
                <a:sym typeface="Titillium Web"/>
              </a:rPr>
              <a:t>le imprese e le PA con &gt; 100 dipendenti nei capoluoghi di Regione o di Provincia , o in una CM</a:t>
            </a:r>
            <a:endParaRPr sz="1100">
              <a:solidFill>
                <a:schemeClr val="dk1"/>
              </a:solidFill>
              <a:highlight>
                <a:srgbClr val="FFFFFF"/>
              </a:highlight>
              <a:latin typeface="Titillium Web"/>
              <a:ea typeface="Titillium Web"/>
              <a:cs typeface="Titillium Web"/>
              <a:sym typeface="Titillium Web"/>
            </a:endParaRPr>
          </a:p>
          <a:p>
            <a:pPr indent="-298450" lvl="1" marL="914400" rtl="0" algn="just">
              <a:lnSpc>
                <a:spcPct val="150000"/>
              </a:lnSpc>
              <a:spcBef>
                <a:spcPts val="0"/>
              </a:spcBef>
              <a:spcAft>
                <a:spcPts val="0"/>
              </a:spcAft>
              <a:buClr>
                <a:schemeClr val="dk1"/>
              </a:buClr>
              <a:buSzPts val="1100"/>
              <a:buFont typeface="Titillium Web"/>
              <a:buChar char="○"/>
            </a:pPr>
            <a:r>
              <a:rPr lang="it" sz="1100">
                <a:solidFill>
                  <a:schemeClr val="dk1"/>
                </a:solidFill>
                <a:highlight>
                  <a:srgbClr val="FFFFFF"/>
                </a:highlight>
                <a:latin typeface="Titillium Web"/>
                <a:ea typeface="Titillium Web"/>
                <a:cs typeface="Titillium Web"/>
                <a:sym typeface="Titillium Web"/>
              </a:rPr>
              <a:t>le imprese e le PA in un Comune con &gt; di 50.000 abitanti </a:t>
            </a:r>
            <a:r>
              <a:rPr b="1" lang="it" sz="1100">
                <a:solidFill>
                  <a:schemeClr val="dk1"/>
                </a:solidFill>
                <a:highlight>
                  <a:srgbClr val="FFFFFF"/>
                </a:highlight>
                <a:latin typeface="Titillium Web"/>
                <a:ea typeface="Titillium Web"/>
                <a:cs typeface="Titillium Web"/>
                <a:sym typeface="Titillium Web"/>
              </a:rPr>
              <a:t>.</a:t>
            </a:r>
            <a:endParaRPr b="1" sz="1100">
              <a:solidFill>
                <a:schemeClr val="dk1"/>
              </a:solidFill>
              <a:highlight>
                <a:srgbClr val="FFFFFF"/>
              </a:highlight>
              <a:latin typeface="Titillium Web"/>
              <a:ea typeface="Titillium Web"/>
              <a:cs typeface="Titillium Web"/>
              <a:sym typeface="Titillium Web"/>
            </a:endParaRPr>
          </a:p>
          <a:p>
            <a:pPr indent="-298450" lvl="0" marL="457200" rtl="0" algn="just">
              <a:lnSpc>
                <a:spcPct val="150000"/>
              </a:lnSpc>
              <a:spcBef>
                <a:spcPts val="0"/>
              </a:spcBef>
              <a:spcAft>
                <a:spcPts val="0"/>
              </a:spcAft>
              <a:buClr>
                <a:schemeClr val="dk1"/>
              </a:buClr>
              <a:buSzPts val="1100"/>
              <a:buFont typeface="Titillium Web"/>
              <a:buChar char="●"/>
            </a:pPr>
            <a:r>
              <a:rPr lang="it" sz="1100">
                <a:solidFill>
                  <a:schemeClr val="dk1"/>
                </a:solidFill>
                <a:highlight>
                  <a:srgbClr val="FFFFFF"/>
                </a:highlight>
                <a:latin typeface="Titillium Web"/>
                <a:ea typeface="Titillium Web"/>
                <a:cs typeface="Titillium Web"/>
                <a:sym typeface="Titillium Web"/>
              </a:rPr>
              <a:t>I problemi di organizzazione della mobilità pendolare studentesca e non, nel periodo pandemico e la necessità di reperire informazioni sui numeri degli spostamenti hanno condotto ad attivare, nell’ambito del laboratorio Open Data al Metro Cubo il Tavolo della Mobilità studentesca. </a:t>
            </a:r>
            <a:endParaRPr sz="1100">
              <a:solidFill>
                <a:schemeClr val="dk1"/>
              </a:solidFill>
              <a:highlight>
                <a:srgbClr val="FFFFFF"/>
              </a:highlight>
              <a:latin typeface="Titillium Web"/>
              <a:ea typeface="Titillium Web"/>
              <a:cs typeface="Titillium Web"/>
              <a:sym typeface="Titillium Web"/>
            </a:endParaRPr>
          </a:p>
          <a:p>
            <a:pPr indent="0" lvl="0" marL="457200" marR="0" rtl="0" algn="just">
              <a:lnSpc>
                <a:spcPct val="150000"/>
              </a:lnSpc>
              <a:spcBef>
                <a:spcPts val="0"/>
              </a:spcBef>
              <a:spcAft>
                <a:spcPts val="0"/>
              </a:spcAft>
              <a:buNone/>
            </a:pPr>
            <a:r>
              <a:t/>
            </a:r>
            <a:endParaRPr sz="1100">
              <a:solidFill>
                <a:schemeClr val="dk1"/>
              </a:solidFill>
              <a:highlight>
                <a:srgbClr val="FFFFFF"/>
              </a:highlight>
              <a:latin typeface="Titillium Web"/>
              <a:ea typeface="Titillium Web"/>
              <a:cs typeface="Titillium Web"/>
              <a:sym typeface="Titillium Web"/>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7"/>
          <p:cNvSpPr txBox="1"/>
          <p:nvPr/>
        </p:nvSpPr>
        <p:spPr>
          <a:xfrm>
            <a:off x="684700" y="1590025"/>
            <a:ext cx="8004900" cy="3245100"/>
          </a:xfrm>
          <a:prstGeom prst="rect">
            <a:avLst/>
          </a:prstGeom>
          <a:noFill/>
          <a:ln>
            <a:noFill/>
          </a:ln>
        </p:spPr>
        <p:txBody>
          <a:bodyPr anchorCtr="0" anchor="t" bIns="91425" lIns="91425" spcFirstLastPara="1" rIns="91425" wrap="square" tIns="91425">
            <a:spAutoFit/>
          </a:bodyPr>
          <a:lstStyle/>
          <a:p>
            <a:pPr indent="0" lvl="0" marL="0" rtl="0" algn="l">
              <a:spcBef>
                <a:spcPts val="1000"/>
              </a:spcBef>
              <a:spcAft>
                <a:spcPts val="0"/>
              </a:spcAft>
              <a:buNone/>
            </a:pPr>
            <a:r>
              <a:rPr b="1" lang="it">
                <a:solidFill>
                  <a:srgbClr val="2B80E6"/>
                </a:solidFill>
                <a:latin typeface="Titillium Web"/>
                <a:ea typeface="Titillium Web"/>
                <a:cs typeface="Titillium Web"/>
                <a:sym typeface="Titillium Web"/>
              </a:rPr>
              <a:t>Obiettivi</a:t>
            </a:r>
            <a:endParaRPr b="1">
              <a:solidFill>
                <a:srgbClr val="2B80E6"/>
              </a:solidFill>
              <a:latin typeface="Titillium Web"/>
              <a:ea typeface="Titillium Web"/>
              <a:cs typeface="Titillium Web"/>
              <a:sym typeface="Titillium Web"/>
            </a:endParaRPr>
          </a:p>
          <a:p>
            <a:pPr indent="0" lvl="0" marL="0" rtl="0" algn="l">
              <a:spcBef>
                <a:spcPts val="1000"/>
              </a:spcBef>
              <a:spcAft>
                <a:spcPts val="0"/>
              </a:spcAft>
              <a:buNone/>
            </a:pPr>
            <a:r>
              <a:t/>
            </a:r>
            <a:endParaRPr b="1">
              <a:solidFill>
                <a:srgbClr val="2B80E6"/>
              </a:solidFill>
              <a:latin typeface="Titillium Web"/>
              <a:ea typeface="Titillium Web"/>
              <a:cs typeface="Titillium Web"/>
              <a:sym typeface="Titillium Web"/>
            </a:endParaRPr>
          </a:p>
          <a:p>
            <a:pPr indent="-298450" lvl="0" marL="457200" rtl="0" algn="just">
              <a:lnSpc>
                <a:spcPct val="150000"/>
              </a:lnSpc>
              <a:spcBef>
                <a:spcPts val="0"/>
              </a:spcBef>
              <a:spcAft>
                <a:spcPts val="0"/>
              </a:spcAft>
              <a:buClr>
                <a:schemeClr val="dk1"/>
              </a:buClr>
              <a:buSzPts val="1100"/>
              <a:buFont typeface="Titillium Web"/>
              <a:buChar char="●"/>
            </a:pPr>
            <a:r>
              <a:rPr b="1" lang="it" sz="1100">
                <a:solidFill>
                  <a:schemeClr val="dk1"/>
                </a:solidFill>
                <a:latin typeface="Titillium Web"/>
                <a:ea typeface="Titillium Web"/>
                <a:cs typeface="Titillium Web"/>
                <a:sym typeface="Titillium Web"/>
              </a:rPr>
              <a:t>Design Service:</a:t>
            </a:r>
            <a:r>
              <a:rPr lang="it" sz="1100">
                <a:solidFill>
                  <a:schemeClr val="dk1"/>
                </a:solidFill>
                <a:latin typeface="Titillium Web"/>
                <a:ea typeface="Titillium Web"/>
                <a:cs typeface="Titillium Web"/>
                <a:sym typeface="Titillium Web"/>
              </a:rPr>
              <a:t> obiettivo principale del Tavolo Mobilità studentesca - nato per volontà della Città Metropolitana di Roma – è creare servizi che le CM possano offrire alle scuole come supporto alla redazione dei piani da parte dei loro mobility manager (PSCS e PSCL);</a:t>
            </a:r>
            <a:endParaRPr sz="1100">
              <a:solidFill>
                <a:schemeClr val="dk1"/>
              </a:solidFill>
              <a:latin typeface="Titillium Web"/>
              <a:ea typeface="Titillium Web"/>
              <a:cs typeface="Titillium Web"/>
              <a:sym typeface="Titillium Web"/>
            </a:endParaRPr>
          </a:p>
          <a:p>
            <a:pPr indent="-298450" lvl="0" marL="457200" rtl="0" algn="just">
              <a:lnSpc>
                <a:spcPct val="150000"/>
              </a:lnSpc>
              <a:spcBef>
                <a:spcPts val="0"/>
              </a:spcBef>
              <a:spcAft>
                <a:spcPts val="0"/>
              </a:spcAft>
              <a:buClr>
                <a:schemeClr val="dk1"/>
              </a:buClr>
              <a:buSzPts val="1100"/>
              <a:buFont typeface="Titillium Web"/>
              <a:buChar char="●"/>
            </a:pPr>
            <a:r>
              <a:rPr b="1" lang="it" sz="1100">
                <a:solidFill>
                  <a:schemeClr val="dk1"/>
                </a:solidFill>
                <a:latin typeface="Titillium Web"/>
                <a:ea typeface="Titillium Web"/>
                <a:cs typeface="Titillium Web"/>
                <a:sym typeface="Titillium Web"/>
              </a:rPr>
              <a:t>Co-progettazione:</a:t>
            </a:r>
            <a:r>
              <a:rPr lang="it" sz="1100">
                <a:solidFill>
                  <a:schemeClr val="dk1"/>
                </a:solidFill>
                <a:latin typeface="Titillium Web"/>
                <a:ea typeface="Titillium Web"/>
                <a:cs typeface="Titillium Web"/>
                <a:sym typeface="Titillium Web"/>
              </a:rPr>
              <a:t> obiettivo di tutte le CM è di o</a:t>
            </a:r>
            <a:r>
              <a:rPr lang="it" sz="1100">
                <a:solidFill>
                  <a:schemeClr val="dk1"/>
                </a:solidFill>
                <a:latin typeface="Titillium Web"/>
                <a:ea typeface="Titillium Web"/>
                <a:cs typeface="Titillium Web"/>
                <a:sym typeface="Titillium Web"/>
              </a:rPr>
              <a:t>mogeneizzare le informazioni per la redazione dei PSCS e PSCL, fornire una metodologia univoca per la costruzione dei documenti medesimi utilizzabili dai mobility manager garantendo la possibilità di centralizzazione dei dati che consentirebbe una aggregazione per analisi di area vasta (interoperabilità);</a:t>
            </a:r>
            <a:endParaRPr sz="1100">
              <a:solidFill>
                <a:schemeClr val="dk1"/>
              </a:solidFill>
              <a:latin typeface="Titillium Web"/>
              <a:ea typeface="Titillium Web"/>
              <a:cs typeface="Titillium Web"/>
              <a:sym typeface="Titillium Web"/>
            </a:endParaRPr>
          </a:p>
          <a:p>
            <a:pPr indent="-298450" lvl="0" marL="457200" rtl="0" algn="just">
              <a:lnSpc>
                <a:spcPct val="150000"/>
              </a:lnSpc>
              <a:spcBef>
                <a:spcPts val="0"/>
              </a:spcBef>
              <a:spcAft>
                <a:spcPts val="0"/>
              </a:spcAft>
              <a:buClr>
                <a:schemeClr val="dk1"/>
              </a:buClr>
              <a:buSzPts val="1100"/>
              <a:buFont typeface="Titillium Web"/>
              <a:buChar char="●"/>
            </a:pPr>
            <a:r>
              <a:rPr b="1" lang="it" sz="1100">
                <a:solidFill>
                  <a:schemeClr val="dk1"/>
                </a:solidFill>
                <a:latin typeface="Titillium Web"/>
                <a:ea typeface="Titillium Web"/>
                <a:cs typeface="Titillium Web"/>
                <a:sym typeface="Titillium Web"/>
              </a:rPr>
              <a:t>Co-creazione:</a:t>
            </a:r>
            <a:r>
              <a:rPr lang="it" sz="1100">
                <a:solidFill>
                  <a:schemeClr val="dk1"/>
                </a:solidFill>
                <a:latin typeface="Titillium Web"/>
                <a:ea typeface="Titillium Web"/>
                <a:cs typeface="Titillium Web"/>
                <a:sym typeface="Titillium Web"/>
              </a:rPr>
              <a:t> costruzione di questionari da rivolgere a studenti e dipendenti per la redazione di PSCS e PSCL  che rappresentano un onere del mobility manager Scolastico e costruzione di </a:t>
            </a:r>
            <a:r>
              <a:rPr lang="it" sz="1100">
                <a:solidFill>
                  <a:schemeClr val="dk1"/>
                </a:solidFill>
                <a:latin typeface="Titillium Web"/>
                <a:ea typeface="Titillium Web"/>
                <a:cs typeface="Titillium Web"/>
                <a:sym typeface="Titillium Web"/>
              </a:rPr>
              <a:t>dataset interni ed esterni omogenei a tutte le CM in grado di offrire un contributo per la redazione dei PUMS delle CM collegando gli stessi dataset ai goals dell’Agenda 2030.</a:t>
            </a:r>
            <a:endParaRPr sz="1100">
              <a:solidFill>
                <a:schemeClr val="dk1"/>
              </a:solidFill>
              <a:latin typeface="Titillium Web"/>
              <a:ea typeface="Titillium Web"/>
              <a:cs typeface="Titillium Web"/>
              <a:sym typeface="Titillium Web"/>
            </a:endParaRPr>
          </a:p>
          <a:p>
            <a:pPr indent="0" lvl="0" marL="0" rtl="0" algn="just">
              <a:lnSpc>
                <a:spcPct val="150000"/>
              </a:lnSpc>
              <a:spcBef>
                <a:spcPts val="0"/>
              </a:spcBef>
              <a:spcAft>
                <a:spcPts val="0"/>
              </a:spcAft>
              <a:buClr>
                <a:schemeClr val="dk1"/>
              </a:buClr>
              <a:buSzPts val="1100"/>
              <a:buFont typeface="Arial"/>
              <a:buNone/>
            </a:pPr>
            <a:r>
              <a:t/>
            </a:r>
            <a:endParaRPr b="1">
              <a:solidFill>
                <a:srgbClr val="2B80E6"/>
              </a:solidFill>
              <a:latin typeface="Titillium Web"/>
              <a:ea typeface="Titillium Web"/>
              <a:cs typeface="Titillium Web"/>
              <a:sym typeface="Titillium Web"/>
            </a:endParaRPr>
          </a:p>
        </p:txBody>
      </p:sp>
      <p:grpSp>
        <p:nvGrpSpPr>
          <p:cNvPr id="86" name="Google Shape;86;p17"/>
          <p:cNvGrpSpPr/>
          <p:nvPr/>
        </p:nvGrpSpPr>
        <p:grpSpPr>
          <a:xfrm>
            <a:off x="0" y="-6600"/>
            <a:ext cx="9143999" cy="1328800"/>
            <a:chOff x="0" y="-6600"/>
            <a:chExt cx="9143999" cy="1328800"/>
          </a:xfrm>
        </p:grpSpPr>
        <p:pic>
          <p:nvPicPr>
            <p:cNvPr id="87" name="Google Shape;87;p17"/>
            <p:cNvPicPr preferRelativeResize="0"/>
            <p:nvPr/>
          </p:nvPicPr>
          <p:blipFill>
            <a:blip r:embed="rId3">
              <a:alphaModFix/>
            </a:blip>
            <a:stretch>
              <a:fillRect/>
            </a:stretch>
          </p:blipFill>
          <p:spPr>
            <a:xfrm>
              <a:off x="0" y="-6600"/>
              <a:ext cx="9143999" cy="1307830"/>
            </a:xfrm>
            <a:prstGeom prst="rect">
              <a:avLst/>
            </a:prstGeom>
            <a:noFill/>
            <a:ln>
              <a:noFill/>
            </a:ln>
          </p:spPr>
        </p:pic>
        <p:sp>
          <p:nvSpPr>
            <p:cNvPr id="88" name="Google Shape;88;p17"/>
            <p:cNvSpPr txBox="1"/>
            <p:nvPr/>
          </p:nvSpPr>
          <p:spPr>
            <a:xfrm>
              <a:off x="1137475" y="860500"/>
              <a:ext cx="3810000" cy="461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it" sz="1800">
                  <a:solidFill>
                    <a:srgbClr val="578CCA"/>
                  </a:solidFill>
                  <a:latin typeface="Titillium Web"/>
                  <a:ea typeface="Titillium Web"/>
                  <a:cs typeface="Titillium Web"/>
                  <a:sym typeface="Titillium Web"/>
                </a:rPr>
                <a:t>Open data al metro</a:t>
              </a:r>
              <a:r>
                <a:rPr b="1" baseline="30000" lang="it" sz="1800">
                  <a:solidFill>
                    <a:srgbClr val="578CCA"/>
                  </a:solidFill>
                  <a:latin typeface="Titillium Web"/>
                  <a:ea typeface="Titillium Web"/>
                  <a:cs typeface="Titillium Web"/>
                  <a:sym typeface="Titillium Web"/>
                </a:rPr>
                <a:t>3</a:t>
              </a:r>
              <a:endParaRPr b="1" sz="1800">
                <a:solidFill>
                  <a:srgbClr val="578CCA"/>
                </a:solidFill>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grpSp>
        <p:nvGrpSpPr>
          <p:cNvPr id="93" name="Google Shape;93;p18"/>
          <p:cNvGrpSpPr/>
          <p:nvPr/>
        </p:nvGrpSpPr>
        <p:grpSpPr>
          <a:xfrm>
            <a:off x="0" y="-6600"/>
            <a:ext cx="9143999" cy="1328800"/>
            <a:chOff x="0" y="-6600"/>
            <a:chExt cx="9143999" cy="1328800"/>
          </a:xfrm>
        </p:grpSpPr>
        <p:pic>
          <p:nvPicPr>
            <p:cNvPr id="94" name="Google Shape;94;p18"/>
            <p:cNvPicPr preferRelativeResize="0"/>
            <p:nvPr/>
          </p:nvPicPr>
          <p:blipFill>
            <a:blip r:embed="rId3">
              <a:alphaModFix/>
            </a:blip>
            <a:stretch>
              <a:fillRect/>
            </a:stretch>
          </p:blipFill>
          <p:spPr>
            <a:xfrm>
              <a:off x="0" y="-6600"/>
              <a:ext cx="9143999" cy="1307830"/>
            </a:xfrm>
            <a:prstGeom prst="rect">
              <a:avLst/>
            </a:prstGeom>
            <a:noFill/>
            <a:ln>
              <a:noFill/>
            </a:ln>
          </p:spPr>
        </p:pic>
        <p:sp>
          <p:nvSpPr>
            <p:cNvPr id="95" name="Google Shape;95;p18"/>
            <p:cNvSpPr txBox="1"/>
            <p:nvPr/>
          </p:nvSpPr>
          <p:spPr>
            <a:xfrm>
              <a:off x="1137475" y="860500"/>
              <a:ext cx="3810000" cy="461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it" sz="1800">
                  <a:solidFill>
                    <a:srgbClr val="578CCA"/>
                  </a:solidFill>
                  <a:latin typeface="Titillium Web"/>
                  <a:ea typeface="Titillium Web"/>
                  <a:cs typeface="Titillium Web"/>
                  <a:sym typeface="Titillium Web"/>
                </a:rPr>
                <a:t>Open data al metro</a:t>
              </a:r>
              <a:r>
                <a:rPr b="1" baseline="30000" lang="it" sz="1800">
                  <a:solidFill>
                    <a:srgbClr val="578CCA"/>
                  </a:solidFill>
                  <a:latin typeface="Titillium Web"/>
                  <a:ea typeface="Titillium Web"/>
                  <a:cs typeface="Titillium Web"/>
                  <a:sym typeface="Titillium Web"/>
                </a:rPr>
                <a:t>3</a:t>
              </a:r>
              <a:endParaRPr b="1" sz="1800">
                <a:solidFill>
                  <a:srgbClr val="578CCA"/>
                </a:solidFill>
              </a:endParaRPr>
            </a:p>
          </p:txBody>
        </p:sp>
      </p:grpSp>
      <p:sp>
        <p:nvSpPr>
          <p:cNvPr id="96" name="Google Shape;96;p18"/>
          <p:cNvSpPr txBox="1"/>
          <p:nvPr/>
        </p:nvSpPr>
        <p:spPr>
          <a:xfrm>
            <a:off x="684700" y="1932600"/>
            <a:ext cx="7849800" cy="2437200"/>
          </a:xfrm>
          <a:prstGeom prst="rect">
            <a:avLst/>
          </a:prstGeom>
          <a:noFill/>
          <a:ln>
            <a:noFill/>
          </a:ln>
        </p:spPr>
        <p:txBody>
          <a:bodyPr anchorCtr="0" anchor="t" bIns="91425" lIns="91425" spcFirstLastPara="1" rIns="91425" wrap="square" tIns="91425">
            <a:spAutoFit/>
          </a:bodyPr>
          <a:lstStyle/>
          <a:p>
            <a:pPr indent="0" lvl="0" marL="0" rtl="0" algn="l">
              <a:spcBef>
                <a:spcPts val="1000"/>
              </a:spcBef>
              <a:spcAft>
                <a:spcPts val="0"/>
              </a:spcAft>
              <a:buNone/>
            </a:pPr>
            <a:r>
              <a:rPr b="1" lang="it">
                <a:solidFill>
                  <a:srgbClr val="2B80E6"/>
                </a:solidFill>
                <a:latin typeface="Titillium Web"/>
                <a:ea typeface="Titillium Web"/>
                <a:cs typeface="Titillium Web"/>
                <a:sym typeface="Titillium Web"/>
              </a:rPr>
              <a:t>Criticità di partenza (o riscontrate nell’analisi dei dataset pubblicati)</a:t>
            </a:r>
            <a:endParaRPr b="1">
              <a:solidFill>
                <a:srgbClr val="2B80E6"/>
              </a:solidFill>
              <a:latin typeface="Titillium Web"/>
              <a:ea typeface="Titillium Web"/>
              <a:cs typeface="Titillium Web"/>
              <a:sym typeface="Titillium Web"/>
            </a:endParaRPr>
          </a:p>
          <a:p>
            <a:pPr indent="0" lvl="0" marL="0" rtl="0" algn="l">
              <a:spcBef>
                <a:spcPts val="1000"/>
              </a:spcBef>
              <a:spcAft>
                <a:spcPts val="0"/>
              </a:spcAft>
              <a:buNone/>
            </a:pPr>
            <a:r>
              <a:t/>
            </a:r>
            <a:endParaRPr b="1">
              <a:solidFill>
                <a:srgbClr val="2B80E6"/>
              </a:solidFill>
              <a:latin typeface="Titillium Web"/>
              <a:ea typeface="Titillium Web"/>
              <a:cs typeface="Titillium Web"/>
              <a:sym typeface="Titillium Web"/>
            </a:endParaRPr>
          </a:p>
          <a:p>
            <a:pPr indent="-298450" lvl="0" marL="457200" rtl="0" algn="just">
              <a:lnSpc>
                <a:spcPct val="150000"/>
              </a:lnSpc>
              <a:spcBef>
                <a:spcPts val="0"/>
              </a:spcBef>
              <a:spcAft>
                <a:spcPts val="0"/>
              </a:spcAft>
              <a:buClr>
                <a:schemeClr val="dk1"/>
              </a:buClr>
              <a:buSzPts val="1100"/>
              <a:buFont typeface="Titillium Web"/>
              <a:buChar char="●"/>
            </a:pPr>
            <a:r>
              <a:rPr lang="it" sz="1100">
                <a:solidFill>
                  <a:schemeClr val="dk1"/>
                </a:solidFill>
                <a:latin typeface="Titillium Web"/>
                <a:ea typeface="Titillium Web"/>
                <a:cs typeface="Titillium Web"/>
                <a:sym typeface="Titillium Web"/>
              </a:rPr>
              <a:t>i dataset interni delle CM relativi alle sedi scolastiche contengono informazioni differenti;  </a:t>
            </a:r>
            <a:endParaRPr sz="1100">
              <a:solidFill>
                <a:schemeClr val="dk1"/>
              </a:solidFill>
              <a:latin typeface="Titillium Web"/>
              <a:ea typeface="Titillium Web"/>
              <a:cs typeface="Titillium Web"/>
              <a:sym typeface="Titillium Web"/>
            </a:endParaRPr>
          </a:p>
          <a:p>
            <a:pPr indent="-298450" lvl="1" marL="914400" rtl="0" algn="just">
              <a:lnSpc>
                <a:spcPct val="150000"/>
              </a:lnSpc>
              <a:spcBef>
                <a:spcPts val="0"/>
              </a:spcBef>
              <a:spcAft>
                <a:spcPts val="0"/>
              </a:spcAft>
              <a:buClr>
                <a:schemeClr val="dk1"/>
              </a:buClr>
              <a:buSzPts val="1100"/>
              <a:buFont typeface="Titillium Web"/>
              <a:buChar char="○"/>
            </a:pPr>
            <a:r>
              <a:rPr lang="it" sz="1100">
                <a:solidFill>
                  <a:schemeClr val="dk1"/>
                </a:solidFill>
                <a:latin typeface="Titillium Web"/>
                <a:ea typeface="Titillium Web"/>
                <a:cs typeface="Titillium Web"/>
                <a:sym typeface="Titillium Web"/>
              </a:rPr>
              <a:t>identificazione del dataset (Nome) e loro collocazione in tematismi (categorie dati.gov);</a:t>
            </a:r>
            <a:endParaRPr sz="1100">
              <a:solidFill>
                <a:schemeClr val="dk1"/>
              </a:solidFill>
              <a:latin typeface="Titillium Web"/>
              <a:ea typeface="Titillium Web"/>
              <a:cs typeface="Titillium Web"/>
              <a:sym typeface="Titillium Web"/>
            </a:endParaRPr>
          </a:p>
          <a:p>
            <a:pPr indent="-298450" lvl="1" marL="914400" rtl="0" algn="just">
              <a:lnSpc>
                <a:spcPct val="150000"/>
              </a:lnSpc>
              <a:spcBef>
                <a:spcPts val="0"/>
              </a:spcBef>
              <a:spcAft>
                <a:spcPts val="0"/>
              </a:spcAft>
              <a:buClr>
                <a:schemeClr val="dk1"/>
              </a:buClr>
              <a:buSzPts val="1100"/>
              <a:buFont typeface="Titillium Web"/>
              <a:buChar char="○"/>
            </a:pPr>
            <a:r>
              <a:rPr lang="it" sz="1100">
                <a:solidFill>
                  <a:schemeClr val="dk1"/>
                </a:solidFill>
                <a:latin typeface="Titillium Web"/>
                <a:ea typeface="Titillium Web"/>
                <a:cs typeface="Titillium Web"/>
                <a:sym typeface="Titillium Web"/>
              </a:rPr>
              <a:t>scarsa normalizzazione e standardizzazione del dato;</a:t>
            </a:r>
            <a:endParaRPr sz="1100">
              <a:solidFill>
                <a:schemeClr val="dk1"/>
              </a:solidFill>
              <a:latin typeface="Titillium Web"/>
              <a:ea typeface="Titillium Web"/>
              <a:cs typeface="Titillium Web"/>
              <a:sym typeface="Titillium Web"/>
            </a:endParaRPr>
          </a:p>
          <a:p>
            <a:pPr indent="-298450" lvl="1" marL="914400" rtl="0" algn="just">
              <a:lnSpc>
                <a:spcPct val="150000"/>
              </a:lnSpc>
              <a:spcBef>
                <a:spcPts val="0"/>
              </a:spcBef>
              <a:spcAft>
                <a:spcPts val="0"/>
              </a:spcAft>
              <a:buClr>
                <a:schemeClr val="dk1"/>
              </a:buClr>
              <a:buSzPts val="1100"/>
              <a:buFont typeface="Titillium Web"/>
              <a:buChar char="○"/>
            </a:pPr>
            <a:r>
              <a:rPr lang="it" sz="1100">
                <a:solidFill>
                  <a:schemeClr val="dk1"/>
                </a:solidFill>
                <a:latin typeface="Titillium Web"/>
                <a:ea typeface="Titillium Web"/>
                <a:cs typeface="Titillium Web"/>
                <a:sym typeface="Titillium Web"/>
              </a:rPr>
              <a:t>struttura del dataset e delle informazioni contenute;  </a:t>
            </a:r>
            <a:endParaRPr sz="1100">
              <a:solidFill>
                <a:schemeClr val="dk1"/>
              </a:solidFill>
              <a:latin typeface="Titillium Web"/>
              <a:ea typeface="Titillium Web"/>
              <a:cs typeface="Titillium Web"/>
              <a:sym typeface="Titillium Web"/>
            </a:endParaRPr>
          </a:p>
          <a:p>
            <a:pPr indent="-298450" lvl="1" marL="914400" rtl="0" algn="just">
              <a:lnSpc>
                <a:spcPct val="150000"/>
              </a:lnSpc>
              <a:spcBef>
                <a:spcPts val="0"/>
              </a:spcBef>
              <a:spcAft>
                <a:spcPts val="0"/>
              </a:spcAft>
              <a:buClr>
                <a:schemeClr val="dk1"/>
              </a:buClr>
              <a:buSzPts val="1100"/>
              <a:buFont typeface="Titillium Web"/>
              <a:buChar char="○"/>
            </a:pPr>
            <a:r>
              <a:rPr lang="it" sz="1100">
                <a:solidFill>
                  <a:schemeClr val="dk1"/>
                </a:solidFill>
                <a:latin typeface="Titillium Web"/>
                <a:ea typeface="Titillium Web"/>
                <a:cs typeface="Titillium Web"/>
                <a:sym typeface="Titillium Web"/>
              </a:rPr>
              <a:t>varietà di formati (geografici o tabellari).</a:t>
            </a:r>
            <a:endParaRPr sz="1100">
              <a:solidFill>
                <a:schemeClr val="dk1"/>
              </a:solidFill>
              <a:latin typeface="Titillium Web"/>
              <a:ea typeface="Titillium Web"/>
              <a:cs typeface="Titillium Web"/>
              <a:sym typeface="Titillium Web"/>
            </a:endParaRPr>
          </a:p>
          <a:p>
            <a:pPr indent="-298450" lvl="0" marL="457200" rtl="0" algn="just">
              <a:lnSpc>
                <a:spcPct val="150000"/>
              </a:lnSpc>
              <a:spcBef>
                <a:spcPts val="0"/>
              </a:spcBef>
              <a:spcAft>
                <a:spcPts val="0"/>
              </a:spcAft>
              <a:buClr>
                <a:schemeClr val="dk1"/>
              </a:buClr>
              <a:buSzPts val="1100"/>
              <a:buFont typeface="Titillium Web"/>
              <a:buChar char="●"/>
            </a:pPr>
            <a:r>
              <a:rPr lang="it" sz="1100">
                <a:solidFill>
                  <a:schemeClr val="dk1"/>
                </a:solidFill>
                <a:latin typeface="Titillium Web"/>
                <a:ea typeface="Titillium Web"/>
                <a:cs typeface="Titillium Web"/>
                <a:sym typeface="Titillium Web"/>
              </a:rPr>
              <a:t>la disponibilità di dati (esterni) sulla mobilità scolastica e le modalità di raccolta degli stessi sono molto difformi. </a:t>
            </a:r>
            <a:endParaRPr sz="1100">
              <a:solidFill>
                <a:schemeClr val="dk1"/>
              </a:solidFill>
              <a:latin typeface="Titillium Web"/>
              <a:ea typeface="Titillium Web"/>
              <a:cs typeface="Titillium Web"/>
              <a:sym typeface="Titillium Web"/>
            </a:endParaRPr>
          </a:p>
          <a:p>
            <a:pPr indent="0" lvl="0" marL="0" rtl="0" algn="just">
              <a:lnSpc>
                <a:spcPct val="150000"/>
              </a:lnSpc>
              <a:spcBef>
                <a:spcPts val="0"/>
              </a:spcBef>
              <a:spcAft>
                <a:spcPts val="0"/>
              </a:spcAft>
              <a:buNone/>
            </a:pPr>
            <a:r>
              <a:rPr lang="it" sz="1100">
                <a:solidFill>
                  <a:schemeClr val="dk1"/>
                </a:solidFill>
                <a:latin typeface="Titillium Web"/>
                <a:ea typeface="Titillium Web"/>
                <a:cs typeface="Titillium Web"/>
                <a:sym typeface="Titillium Web"/>
              </a:rPr>
              <a:t> </a:t>
            </a:r>
            <a:endParaRPr sz="1100">
              <a:solidFill>
                <a:schemeClr val="dk1"/>
              </a:solidFill>
              <a:latin typeface="Titillium Web"/>
              <a:ea typeface="Titillium Web"/>
              <a:cs typeface="Titillium Web"/>
              <a:sym typeface="Titillium Web"/>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grpSp>
        <p:nvGrpSpPr>
          <p:cNvPr id="101" name="Google Shape;101;p19"/>
          <p:cNvGrpSpPr/>
          <p:nvPr/>
        </p:nvGrpSpPr>
        <p:grpSpPr>
          <a:xfrm>
            <a:off x="0" y="-6600"/>
            <a:ext cx="9143999" cy="1328800"/>
            <a:chOff x="0" y="-6600"/>
            <a:chExt cx="9143999" cy="1328800"/>
          </a:xfrm>
        </p:grpSpPr>
        <p:pic>
          <p:nvPicPr>
            <p:cNvPr id="102" name="Google Shape;102;p19"/>
            <p:cNvPicPr preferRelativeResize="0"/>
            <p:nvPr/>
          </p:nvPicPr>
          <p:blipFill>
            <a:blip r:embed="rId3">
              <a:alphaModFix/>
            </a:blip>
            <a:stretch>
              <a:fillRect/>
            </a:stretch>
          </p:blipFill>
          <p:spPr>
            <a:xfrm>
              <a:off x="0" y="-6600"/>
              <a:ext cx="9143999" cy="1307830"/>
            </a:xfrm>
            <a:prstGeom prst="rect">
              <a:avLst/>
            </a:prstGeom>
            <a:noFill/>
            <a:ln>
              <a:noFill/>
            </a:ln>
          </p:spPr>
        </p:pic>
        <p:sp>
          <p:nvSpPr>
            <p:cNvPr id="103" name="Google Shape;103;p19"/>
            <p:cNvSpPr txBox="1"/>
            <p:nvPr/>
          </p:nvSpPr>
          <p:spPr>
            <a:xfrm>
              <a:off x="1137475" y="860500"/>
              <a:ext cx="3810000" cy="461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it" sz="1800">
                  <a:solidFill>
                    <a:srgbClr val="578CCA"/>
                  </a:solidFill>
                  <a:latin typeface="Titillium Web"/>
                  <a:ea typeface="Titillium Web"/>
                  <a:cs typeface="Titillium Web"/>
                  <a:sym typeface="Titillium Web"/>
                </a:rPr>
                <a:t>Open data al metro</a:t>
              </a:r>
              <a:r>
                <a:rPr b="1" baseline="30000" lang="it" sz="1800">
                  <a:solidFill>
                    <a:srgbClr val="578CCA"/>
                  </a:solidFill>
                  <a:latin typeface="Titillium Web"/>
                  <a:ea typeface="Titillium Web"/>
                  <a:cs typeface="Titillium Web"/>
                  <a:sym typeface="Titillium Web"/>
                </a:rPr>
                <a:t>3</a:t>
              </a:r>
              <a:endParaRPr b="1" sz="1800">
                <a:solidFill>
                  <a:srgbClr val="578CCA"/>
                </a:solidFill>
              </a:endParaRPr>
            </a:p>
          </p:txBody>
        </p:sp>
      </p:grpSp>
      <p:sp>
        <p:nvSpPr>
          <p:cNvPr id="104" name="Google Shape;104;p19"/>
          <p:cNvSpPr txBox="1"/>
          <p:nvPr/>
        </p:nvSpPr>
        <p:spPr>
          <a:xfrm>
            <a:off x="684700" y="1932600"/>
            <a:ext cx="3632400" cy="1890600"/>
          </a:xfrm>
          <a:prstGeom prst="rect">
            <a:avLst/>
          </a:prstGeom>
          <a:noFill/>
          <a:ln>
            <a:noFill/>
          </a:ln>
        </p:spPr>
        <p:txBody>
          <a:bodyPr anchorCtr="0" anchor="t" bIns="91425" lIns="91425" spcFirstLastPara="1" rIns="91425" wrap="square" tIns="91425">
            <a:spAutoFit/>
          </a:bodyPr>
          <a:lstStyle/>
          <a:p>
            <a:pPr indent="0" lvl="0" marL="0" rtl="0" algn="l">
              <a:spcBef>
                <a:spcPts val="1000"/>
              </a:spcBef>
              <a:spcAft>
                <a:spcPts val="0"/>
              </a:spcAft>
              <a:buNone/>
            </a:pPr>
            <a:r>
              <a:rPr b="1" lang="it">
                <a:solidFill>
                  <a:srgbClr val="2B80E6"/>
                </a:solidFill>
                <a:latin typeface="Titillium Web"/>
                <a:ea typeface="Titillium Web"/>
                <a:cs typeface="Titillium Web"/>
                <a:sym typeface="Titillium Web"/>
              </a:rPr>
              <a:t>Criticità di partenza (o riscontrate nell’analisi dei dataset pubblicati)</a:t>
            </a:r>
            <a:endParaRPr b="1">
              <a:solidFill>
                <a:srgbClr val="2B80E6"/>
              </a:solidFill>
              <a:latin typeface="Titillium Web"/>
              <a:ea typeface="Titillium Web"/>
              <a:cs typeface="Titillium Web"/>
              <a:sym typeface="Titillium Web"/>
            </a:endParaRPr>
          </a:p>
          <a:p>
            <a:pPr indent="0" lvl="0" marL="0" rtl="0" algn="l">
              <a:spcBef>
                <a:spcPts val="1000"/>
              </a:spcBef>
              <a:spcAft>
                <a:spcPts val="0"/>
              </a:spcAft>
              <a:buNone/>
            </a:pPr>
            <a:r>
              <a:t/>
            </a:r>
            <a:endParaRPr b="1">
              <a:solidFill>
                <a:srgbClr val="2B80E6"/>
              </a:solidFill>
              <a:latin typeface="Titillium Web"/>
              <a:ea typeface="Titillium Web"/>
              <a:cs typeface="Titillium Web"/>
              <a:sym typeface="Titillium Web"/>
            </a:endParaRPr>
          </a:p>
          <a:p>
            <a:pPr indent="-298450" lvl="0" marL="457200" rtl="0" algn="just">
              <a:lnSpc>
                <a:spcPct val="150000"/>
              </a:lnSpc>
              <a:spcBef>
                <a:spcPts val="0"/>
              </a:spcBef>
              <a:spcAft>
                <a:spcPts val="0"/>
              </a:spcAft>
              <a:buClr>
                <a:schemeClr val="dk1"/>
              </a:buClr>
              <a:buSzPts val="1100"/>
              <a:buFont typeface="Titillium Web"/>
              <a:buChar char="●"/>
            </a:pPr>
            <a:r>
              <a:rPr lang="it" sz="1100">
                <a:solidFill>
                  <a:schemeClr val="dk1"/>
                </a:solidFill>
                <a:latin typeface="Titillium Web"/>
                <a:ea typeface="Titillium Web"/>
                <a:cs typeface="Titillium Web"/>
                <a:sym typeface="Titillium Web"/>
              </a:rPr>
              <a:t>i dataset esterni del MIUR relativi alle sedi scolastiche e all’offerta formativa appaiono incompleti e non aggiornati;</a:t>
            </a:r>
            <a:endParaRPr sz="1100">
              <a:solidFill>
                <a:schemeClr val="dk1"/>
              </a:solidFill>
              <a:latin typeface="Titillium Web"/>
              <a:ea typeface="Titillium Web"/>
              <a:cs typeface="Titillium Web"/>
              <a:sym typeface="Titillium Web"/>
            </a:endParaRPr>
          </a:p>
          <a:p>
            <a:pPr indent="0" lvl="0" marL="0" rtl="0" algn="just">
              <a:lnSpc>
                <a:spcPct val="150000"/>
              </a:lnSpc>
              <a:spcBef>
                <a:spcPts val="0"/>
              </a:spcBef>
              <a:spcAft>
                <a:spcPts val="0"/>
              </a:spcAft>
              <a:buNone/>
            </a:pPr>
            <a:r>
              <a:rPr lang="it" sz="1100">
                <a:solidFill>
                  <a:schemeClr val="dk1"/>
                </a:solidFill>
                <a:latin typeface="Titillium Web"/>
                <a:ea typeface="Titillium Web"/>
                <a:cs typeface="Titillium Web"/>
                <a:sym typeface="Titillium Web"/>
              </a:rPr>
              <a:t> </a:t>
            </a:r>
            <a:endParaRPr sz="1100">
              <a:solidFill>
                <a:schemeClr val="dk1"/>
              </a:solidFill>
              <a:latin typeface="Titillium Web"/>
              <a:ea typeface="Titillium Web"/>
              <a:cs typeface="Titillium Web"/>
              <a:sym typeface="Titillium Web"/>
            </a:endParaRPr>
          </a:p>
        </p:txBody>
      </p:sp>
      <p:pic>
        <p:nvPicPr>
          <p:cNvPr id="105" name="Google Shape;105;p19"/>
          <p:cNvPicPr preferRelativeResize="0"/>
          <p:nvPr/>
        </p:nvPicPr>
        <p:blipFill rotWithShape="1">
          <a:blip r:embed="rId4">
            <a:alphaModFix/>
          </a:blip>
          <a:srcRect b="18093" l="0" r="0" t="0"/>
          <a:stretch/>
        </p:blipFill>
        <p:spPr>
          <a:xfrm>
            <a:off x="4445900" y="2004900"/>
            <a:ext cx="4612075" cy="220687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grpSp>
        <p:nvGrpSpPr>
          <p:cNvPr id="110" name="Google Shape;110;p20"/>
          <p:cNvGrpSpPr/>
          <p:nvPr/>
        </p:nvGrpSpPr>
        <p:grpSpPr>
          <a:xfrm>
            <a:off x="0" y="-6600"/>
            <a:ext cx="9143999" cy="1328800"/>
            <a:chOff x="0" y="-6600"/>
            <a:chExt cx="9143999" cy="1328800"/>
          </a:xfrm>
        </p:grpSpPr>
        <p:pic>
          <p:nvPicPr>
            <p:cNvPr id="111" name="Google Shape;111;p20"/>
            <p:cNvPicPr preferRelativeResize="0"/>
            <p:nvPr/>
          </p:nvPicPr>
          <p:blipFill>
            <a:blip r:embed="rId3">
              <a:alphaModFix/>
            </a:blip>
            <a:stretch>
              <a:fillRect/>
            </a:stretch>
          </p:blipFill>
          <p:spPr>
            <a:xfrm>
              <a:off x="0" y="-6600"/>
              <a:ext cx="9143999" cy="1307830"/>
            </a:xfrm>
            <a:prstGeom prst="rect">
              <a:avLst/>
            </a:prstGeom>
            <a:noFill/>
            <a:ln>
              <a:noFill/>
            </a:ln>
          </p:spPr>
        </p:pic>
        <p:sp>
          <p:nvSpPr>
            <p:cNvPr id="112" name="Google Shape;112;p20"/>
            <p:cNvSpPr txBox="1"/>
            <p:nvPr/>
          </p:nvSpPr>
          <p:spPr>
            <a:xfrm>
              <a:off x="1137475" y="860500"/>
              <a:ext cx="3810000" cy="461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it" sz="1800">
                  <a:solidFill>
                    <a:srgbClr val="578CCA"/>
                  </a:solidFill>
                  <a:latin typeface="Titillium Web"/>
                  <a:ea typeface="Titillium Web"/>
                  <a:cs typeface="Titillium Web"/>
                  <a:sym typeface="Titillium Web"/>
                </a:rPr>
                <a:t>Open data al metro</a:t>
              </a:r>
              <a:r>
                <a:rPr b="1" baseline="30000" lang="it" sz="1800">
                  <a:solidFill>
                    <a:srgbClr val="578CCA"/>
                  </a:solidFill>
                  <a:latin typeface="Titillium Web"/>
                  <a:ea typeface="Titillium Web"/>
                  <a:cs typeface="Titillium Web"/>
                  <a:sym typeface="Titillium Web"/>
                </a:rPr>
                <a:t>3</a:t>
              </a:r>
              <a:endParaRPr b="1" sz="1800">
                <a:solidFill>
                  <a:srgbClr val="578CCA"/>
                </a:solidFill>
              </a:endParaRPr>
            </a:p>
          </p:txBody>
        </p:sp>
      </p:grpSp>
      <p:sp>
        <p:nvSpPr>
          <p:cNvPr id="113" name="Google Shape;113;p20"/>
          <p:cNvSpPr txBox="1"/>
          <p:nvPr/>
        </p:nvSpPr>
        <p:spPr>
          <a:xfrm>
            <a:off x="684700" y="1932600"/>
            <a:ext cx="3708600" cy="2652600"/>
          </a:xfrm>
          <a:prstGeom prst="rect">
            <a:avLst/>
          </a:prstGeom>
          <a:noFill/>
          <a:ln>
            <a:noFill/>
          </a:ln>
        </p:spPr>
        <p:txBody>
          <a:bodyPr anchorCtr="0" anchor="t" bIns="91425" lIns="91425" spcFirstLastPara="1" rIns="91425" wrap="square" tIns="91425">
            <a:spAutoFit/>
          </a:bodyPr>
          <a:lstStyle/>
          <a:p>
            <a:pPr indent="0" lvl="0" marL="0" rtl="0" algn="l">
              <a:spcBef>
                <a:spcPts val="1000"/>
              </a:spcBef>
              <a:spcAft>
                <a:spcPts val="0"/>
              </a:spcAft>
              <a:buNone/>
            </a:pPr>
            <a:r>
              <a:rPr b="1" lang="it">
                <a:solidFill>
                  <a:srgbClr val="2B80E6"/>
                </a:solidFill>
                <a:latin typeface="Titillium Web"/>
                <a:ea typeface="Titillium Web"/>
                <a:cs typeface="Titillium Web"/>
                <a:sym typeface="Titillium Web"/>
              </a:rPr>
              <a:t>Criticità di partenza (o riscontrate nell’analisi dei dataset pubblicati)</a:t>
            </a:r>
            <a:endParaRPr b="1">
              <a:solidFill>
                <a:srgbClr val="2B80E6"/>
              </a:solidFill>
              <a:latin typeface="Titillium Web"/>
              <a:ea typeface="Titillium Web"/>
              <a:cs typeface="Titillium Web"/>
              <a:sym typeface="Titillium Web"/>
            </a:endParaRPr>
          </a:p>
          <a:p>
            <a:pPr indent="0" lvl="0" marL="0" rtl="0" algn="l">
              <a:spcBef>
                <a:spcPts val="1000"/>
              </a:spcBef>
              <a:spcAft>
                <a:spcPts val="0"/>
              </a:spcAft>
              <a:buNone/>
            </a:pPr>
            <a:r>
              <a:t/>
            </a:r>
            <a:endParaRPr b="1">
              <a:solidFill>
                <a:srgbClr val="2B80E6"/>
              </a:solidFill>
              <a:latin typeface="Titillium Web"/>
              <a:ea typeface="Titillium Web"/>
              <a:cs typeface="Titillium Web"/>
              <a:sym typeface="Titillium Web"/>
            </a:endParaRPr>
          </a:p>
          <a:p>
            <a:pPr indent="-298450" lvl="0" marL="457200" rtl="0" algn="just">
              <a:lnSpc>
                <a:spcPct val="150000"/>
              </a:lnSpc>
              <a:spcBef>
                <a:spcPts val="0"/>
              </a:spcBef>
              <a:spcAft>
                <a:spcPts val="0"/>
              </a:spcAft>
              <a:buClr>
                <a:schemeClr val="dk1"/>
              </a:buClr>
              <a:buSzPts val="1100"/>
              <a:buFont typeface="Titillium Web"/>
              <a:buChar char="●"/>
            </a:pPr>
            <a:r>
              <a:rPr lang="it" sz="1100">
                <a:solidFill>
                  <a:schemeClr val="dk1"/>
                </a:solidFill>
                <a:latin typeface="Titillium Web"/>
                <a:ea typeface="Titillium Web"/>
                <a:cs typeface="Titillium Web"/>
                <a:sym typeface="Titillium Web"/>
              </a:rPr>
              <a:t>il dataset esterno del MIUR, relativo agli indirizzi formativi, presenta una grande varietà di specializzazioni differenti sul territorio che rende impossibile creare una tabella univoca per tutte le scuole italiane, pertanto si è ritenuto più funzionale improntare la lista delle scuole associata direttamente al percorso formativo.</a:t>
            </a:r>
            <a:r>
              <a:rPr lang="it" sz="1100">
                <a:solidFill>
                  <a:schemeClr val="dk1"/>
                </a:solidFill>
                <a:latin typeface="Titillium Web"/>
                <a:ea typeface="Titillium Web"/>
                <a:cs typeface="Titillium Web"/>
                <a:sym typeface="Titillium Web"/>
              </a:rPr>
              <a:t> </a:t>
            </a:r>
            <a:endParaRPr sz="1100">
              <a:solidFill>
                <a:schemeClr val="dk1"/>
              </a:solidFill>
              <a:latin typeface="Titillium Web"/>
              <a:ea typeface="Titillium Web"/>
              <a:cs typeface="Titillium Web"/>
              <a:sym typeface="Titillium Web"/>
            </a:endParaRPr>
          </a:p>
        </p:txBody>
      </p:sp>
      <p:pic>
        <p:nvPicPr>
          <p:cNvPr id="114" name="Google Shape;114;p20"/>
          <p:cNvPicPr preferRelativeResize="0"/>
          <p:nvPr/>
        </p:nvPicPr>
        <p:blipFill>
          <a:blip r:embed="rId4">
            <a:alphaModFix/>
          </a:blip>
          <a:stretch>
            <a:fillRect/>
          </a:stretch>
        </p:blipFill>
        <p:spPr>
          <a:xfrm>
            <a:off x="4622250" y="1885550"/>
            <a:ext cx="4303800" cy="2575821"/>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grpSp>
        <p:nvGrpSpPr>
          <p:cNvPr id="119" name="Google Shape;119;p21"/>
          <p:cNvGrpSpPr/>
          <p:nvPr/>
        </p:nvGrpSpPr>
        <p:grpSpPr>
          <a:xfrm>
            <a:off x="0" y="-6600"/>
            <a:ext cx="9143999" cy="1328800"/>
            <a:chOff x="0" y="-6600"/>
            <a:chExt cx="9143999" cy="1328800"/>
          </a:xfrm>
        </p:grpSpPr>
        <p:pic>
          <p:nvPicPr>
            <p:cNvPr id="120" name="Google Shape;120;p21"/>
            <p:cNvPicPr preferRelativeResize="0"/>
            <p:nvPr/>
          </p:nvPicPr>
          <p:blipFill>
            <a:blip r:embed="rId3">
              <a:alphaModFix/>
            </a:blip>
            <a:stretch>
              <a:fillRect/>
            </a:stretch>
          </p:blipFill>
          <p:spPr>
            <a:xfrm>
              <a:off x="0" y="-6600"/>
              <a:ext cx="9143999" cy="1307830"/>
            </a:xfrm>
            <a:prstGeom prst="rect">
              <a:avLst/>
            </a:prstGeom>
            <a:noFill/>
            <a:ln>
              <a:noFill/>
            </a:ln>
          </p:spPr>
        </p:pic>
        <p:sp>
          <p:nvSpPr>
            <p:cNvPr id="121" name="Google Shape;121;p21"/>
            <p:cNvSpPr txBox="1"/>
            <p:nvPr/>
          </p:nvSpPr>
          <p:spPr>
            <a:xfrm>
              <a:off x="1137475" y="860500"/>
              <a:ext cx="3810000" cy="461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it" sz="1800">
                  <a:solidFill>
                    <a:srgbClr val="578CCA"/>
                  </a:solidFill>
                  <a:latin typeface="Titillium Web"/>
                  <a:ea typeface="Titillium Web"/>
                  <a:cs typeface="Titillium Web"/>
                  <a:sym typeface="Titillium Web"/>
                </a:rPr>
                <a:t>Open data al metro</a:t>
              </a:r>
              <a:r>
                <a:rPr b="1" baseline="30000" lang="it" sz="1800">
                  <a:solidFill>
                    <a:srgbClr val="578CCA"/>
                  </a:solidFill>
                  <a:latin typeface="Titillium Web"/>
                  <a:ea typeface="Titillium Web"/>
                  <a:cs typeface="Titillium Web"/>
                  <a:sym typeface="Titillium Web"/>
                </a:rPr>
                <a:t>3</a:t>
              </a:r>
              <a:endParaRPr b="1" sz="1800">
                <a:solidFill>
                  <a:srgbClr val="578CCA"/>
                </a:solidFill>
              </a:endParaRPr>
            </a:p>
          </p:txBody>
        </p:sp>
      </p:grpSp>
      <p:sp>
        <p:nvSpPr>
          <p:cNvPr id="122" name="Google Shape;122;p21"/>
          <p:cNvSpPr txBox="1"/>
          <p:nvPr/>
        </p:nvSpPr>
        <p:spPr>
          <a:xfrm>
            <a:off x="684700" y="1932600"/>
            <a:ext cx="3687000" cy="2865600"/>
          </a:xfrm>
          <a:prstGeom prst="rect">
            <a:avLst/>
          </a:prstGeom>
          <a:noFill/>
          <a:ln>
            <a:noFill/>
          </a:ln>
        </p:spPr>
        <p:txBody>
          <a:bodyPr anchorCtr="0" anchor="t" bIns="91425" lIns="91425" spcFirstLastPara="1" rIns="91425" wrap="square" tIns="91425">
            <a:spAutoFit/>
          </a:bodyPr>
          <a:lstStyle/>
          <a:p>
            <a:pPr indent="0" lvl="0" marL="0" rtl="0" algn="l">
              <a:spcBef>
                <a:spcPts val="1000"/>
              </a:spcBef>
              <a:spcAft>
                <a:spcPts val="0"/>
              </a:spcAft>
              <a:buNone/>
            </a:pPr>
            <a:r>
              <a:rPr b="1" lang="it">
                <a:solidFill>
                  <a:srgbClr val="2B80E6"/>
                </a:solidFill>
                <a:latin typeface="Titillium Web"/>
                <a:ea typeface="Titillium Web"/>
                <a:cs typeface="Titillium Web"/>
                <a:sym typeface="Titillium Web"/>
              </a:rPr>
              <a:t>Attività svolte</a:t>
            </a:r>
            <a:endParaRPr b="1">
              <a:solidFill>
                <a:srgbClr val="2B80E6"/>
              </a:solidFill>
              <a:latin typeface="Titillium Web"/>
              <a:ea typeface="Titillium Web"/>
              <a:cs typeface="Titillium Web"/>
              <a:sym typeface="Titillium Web"/>
            </a:endParaRPr>
          </a:p>
          <a:p>
            <a:pPr indent="0" lvl="0" marL="0" rtl="0" algn="l">
              <a:spcBef>
                <a:spcPts val="1000"/>
              </a:spcBef>
              <a:spcAft>
                <a:spcPts val="0"/>
              </a:spcAft>
              <a:buNone/>
            </a:pPr>
            <a:r>
              <a:t/>
            </a:r>
            <a:endParaRPr b="1">
              <a:solidFill>
                <a:srgbClr val="2B80E6"/>
              </a:solidFill>
              <a:latin typeface="Titillium Web"/>
              <a:ea typeface="Titillium Web"/>
              <a:cs typeface="Titillium Web"/>
              <a:sym typeface="Titillium Web"/>
            </a:endParaRPr>
          </a:p>
          <a:p>
            <a:pPr indent="-298450" lvl="0" marL="457200" rtl="0" algn="just">
              <a:lnSpc>
                <a:spcPct val="150000"/>
              </a:lnSpc>
              <a:spcBef>
                <a:spcPts val="0"/>
              </a:spcBef>
              <a:spcAft>
                <a:spcPts val="0"/>
              </a:spcAft>
              <a:buClr>
                <a:schemeClr val="dk1"/>
              </a:buClr>
              <a:buSzPts val="1100"/>
              <a:buFont typeface="Titillium Web"/>
              <a:buAutoNum type="arabicPeriod"/>
            </a:pPr>
            <a:r>
              <a:rPr b="1" lang="it" sz="1100">
                <a:solidFill>
                  <a:schemeClr val="dk1"/>
                </a:solidFill>
                <a:latin typeface="Titillium Web"/>
                <a:ea typeface="Titillium Web"/>
                <a:cs typeface="Titillium Web"/>
                <a:sym typeface="Titillium Web"/>
              </a:rPr>
              <a:t>Survey (PSCS)</a:t>
            </a:r>
            <a:endParaRPr b="1" sz="1100">
              <a:solidFill>
                <a:schemeClr val="dk1"/>
              </a:solidFill>
              <a:latin typeface="Titillium Web"/>
              <a:ea typeface="Titillium Web"/>
              <a:cs typeface="Titillium Web"/>
              <a:sym typeface="Titillium Web"/>
            </a:endParaRPr>
          </a:p>
          <a:p>
            <a:pPr indent="0" lvl="0" marL="0" rtl="0" algn="just">
              <a:lnSpc>
                <a:spcPct val="150000"/>
              </a:lnSpc>
              <a:spcBef>
                <a:spcPts val="0"/>
              </a:spcBef>
              <a:spcAft>
                <a:spcPts val="0"/>
              </a:spcAft>
              <a:buNone/>
            </a:pPr>
            <a:r>
              <a:rPr lang="it" sz="1100">
                <a:solidFill>
                  <a:schemeClr val="dk1"/>
                </a:solidFill>
                <a:latin typeface="Titillium Web"/>
                <a:ea typeface="Titillium Web"/>
                <a:cs typeface="Titillium Web"/>
                <a:sym typeface="Titillium Web"/>
              </a:rPr>
              <a:t>Prima versione della survey realizzata con lo strumento Docs Google.</a:t>
            </a:r>
            <a:endParaRPr sz="1100">
              <a:solidFill>
                <a:schemeClr val="dk1"/>
              </a:solidFill>
              <a:latin typeface="Titillium Web"/>
              <a:ea typeface="Titillium Web"/>
              <a:cs typeface="Titillium Web"/>
              <a:sym typeface="Titillium Web"/>
            </a:endParaRPr>
          </a:p>
          <a:p>
            <a:pPr indent="0" lvl="0" marL="0" rtl="0" algn="just">
              <a:lnSpc>
                <a:spcPct val="150000"/>
              </a:lnSpc>
              <a:spcBef>
                <a:spcPts val="0"/>
              </a:spcBef>
              <a:spcAft>
                <a:spcPts val="0"/>
              </a:spcAft>
              <a:buClr>
                <a:schemeClr val="dk1"/>
              </a:buClr>
              <a:buSzPts val="1100"/>
              <a:buFont typeface="Arial"/>
              <a:buNone/>
            </a:pPr>
            <a:r>
              <a:rPr lang="it" sz="1100">
                <a:solidFill>
                  <a:schemeClr val="dk1"/>
                </a:solidFill>
                <a:latin typeface="Titillium Web"/>
                <a:ea typeface="Titillium Web"/>
                <a:cs typeface="Titillium Web"/>
                <a:sym typeface="Titillium Web"/>
              </a:rPr>
              <a:t>Seconda versione della survey (definitiva) realizzata tramite la piattaforma LimeSurvey, da somministrare agli studenti per il tramite delle scuole, in una modalità standardizzata per tutte le CM.</a:t>
            </a:r>
            <a:endParaRPr sz="1100">
              <a:solidFill>
                <a:schemeClr val="dk1"/>
              </a:solidFill>
              <a:latin typeface="Titillium Web"/>
              <a:ea typeface="Titillium Web"/>
              <a:cs typeface="Titillium Web"/>
              <a:sym typeface="Titillium Web"/>
            </a:endParaRPr>
          </a:p>
          <a:p>
            <a:pPr indent="0" lvl="0" marL="0" rtl="0" algn="l">
              <a:spcBef>
                <a:spcPts val="1000"/>
              </a:spcBef>
              <a:spcAft>
                <a:spcPts val="0"/>
              </a:spcAft>
              <a:buNone/>
            </a:pPr>
            <a:r>
              <a:t/>
            </a:r>
            <a:endParaRPr b="1">
              <a:solidFill>
                <a:srgbClr val="2B80E6"/>
              </a:solidFill>
              <a:latin typeface="Titillium Web"/>
              <a:ea typeface="Titillium Web"/>
              <a:cs typeface="Titillium Web"/>
              <a:sym typeface="Titillium Web"/>
            </a:endParaRPr>
          </a:p>
        </p:txBody>
      </p:sp>
      <p:pic>
        <p:nvPicPr>
          <p:cNvPr id="123" name="Google Shape;123;p21"/>
          <p:cNvPicPr preferRelativeResize="0"/>
          <p:nvPr/>
        </p:nvPicPr>
        <p:blipFill>
          <a:blip r:embed="rId4">
            <a:alphaModFix/>
          </a:blip>
          <a:stretch>
            <a:fillRect/>
          </a:stretch>
        </p:blipFill>
        <p:spPr>
          <a:xfrm>
            <a:off x="4447825" y="2279300"/>
            <a:ext cx="4467500" cy="251891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